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sldIdLst>
    <p:sldId id="263" r:id="rId6"/>
    <p:sldId id="332" r:id="rId7"/>
    <p:sldId id="364" r:id="rId8"/>
    <p:sldId id="378" r:id="rId9"/>
    <p:sldId id="362" r:id="rId10"/>
    <p:sldId id="384" r:id="rId11"/>
    <p:sldId id="403" r:id="rId12"/>
    <p:sldId id="416" r:id="rId13"/>
    <p:sldId id="257" r:id="rId14"/>
    <p:sldId id="409" r:id="rId15"/>
    <p:sldId id="415" r:id="rId16"/>
    <p:sldId id="414" r:id="rId17"/>
    <p:sldId id="413" r:id="rId18"/>
    <p:sldId id="412" r:id="rId19"/>
    <p:sldId id="411" r:id="rId20"/>
    <p:sldId id="385" r:id="rId21"/>
    <p:sldId id="383" r:id="rId22"/>
    <p:sldId id="357" r:id="rId23"/>
    <p:sldId id="387" r:id="rId24"/>
    <p:sldId id="398" r:id="rId25"/>
    <p:sldId id="394" r:id="rId26"/>
    <p:sldId id="408" r:id="rId27"/>
    <p:sldId id="395" r:id="rId28"/>
    <p:sldId id="397" r:id="rId29"/>
    <p:sldId id="311" r:id="rId30"/>
    <p:sldId id="396" r:id="rId31"/>
    <p:sldId id="399" r:id="rId32"/>
    <p:sldId id="400" r:id="rId33"/>
    <p:sldId id="393" r:id="rId34"/>
    <p:sldId id="306" r:id="rId35"/>
    <p:sldId id="307" r:id="rId36"/>
    <p:sldId id="308" r:id="rId37"/>
    <p:sldId id="309" r:id="rId38"/>
    <p:sldId id="305" r:id="rId39"/>
    <p:sldId id="310" r:id="rId40"/>
    <p:sldId id="401" r:id="rId41"/>
    <p:sldId id="407" r:id="rId42"/>
    <p:sldId id="410" r:id="rId43"/>
    <p:sldId id="298" r:id="rId44"/>
    <p:sldId id="299" r:id="rId45"/>
    <p:sldId id="303" r:id="rId46"/>
    <p:sldId id="26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A5D11B-B0B5-4CAE-BF17-B4D642E0E251}">
          <p14:sldIdLst>
            <p14:sldId id="263"/>
            <p14:sldId id="332"/>
          </p14:sldIdLst>
        </p14:section>
        <p14:section name="Part 1: activating prior knowledge" id="{597EC7AB-CA78-42D5-83E4-CCBE83171F85}">
          <p14:sldIdLst>
            <p14:sldId id="364"/>
          </p14:sldIdLst>
        </p14:section>
        <p14:section name="Part 2: Webinar" id="{69A6B74B-9E5C-4663-A010-240D96036DE7}">
          <p14:sldIdLst>
            <p14:sldId id="378"/>
            <p14:sldId id="362"/>
            <p14:sldId id="384"/>
          </p14:sldIdLst>
        </p14:section>
        <p14:section name="Part 3: Investigate excplicit teaching practices" id="{1475D2DC-B208-424F-AC1B-BE741AE95969}">
          <p14:sldIdLst>
            <p14:sldId id="403"/>
            <p14:sldId id="416"/>
            <p14:sldId id="257"/>
            <p14:sldId id="409"/>
            <p14:sldId id="415"/>
            <p14:sldId id="414"/>
            <p14:sldId id="413"/>
            <p14:sldId id="412"/>
            <p14:sldId id="411"/>
          </p14:sldIdLst>
        </p14:section>
        <p14:section name="Emotions and learning" id="{73D2EA25-DBC7-4B11-A615-E50A1906615B}">
          <p14:sldIdLst>
            <p14:sldId id="385"/>
          </p14:sldIdLst>
        </p14:section>
        <p14:section name="Reflection" id="{B180ACD9-6957-4567-B290-11A436D371C6}">
          <p14:sldIdLst>
            <p14:sldId id="383"/>
            <p14:sldId id="357"/>
            <p14:sldId id="387"/>
            <p14:sldId id="398"/>
            <p14:sldId id="394"/>
            <p14:sldId id="408"/>
            <p14:sldId id="395"/>
            <p14:sldId id="397"/>
          </p14:sldIdLst>
        </p14:section>
        <p14:section name="Webinar" id="{38FC709B-C899-4CC8-9FC5-5316ABDAF6DB}">
          <p14:sldIdLst>
            <p14:sldId id="311"/>
            <p14:sldId id="396"/>
          </p14:sldIdLst>
        </p14:section>
        <p14:section name="More about structured literacy approaches" id="{6A9E2716-267E-4696-9BE4-85CD6BE092A1}">
          <p14:sldIdLst>
            <p14:sldId id="399"/>
            <p14:sldId id="400"/>
            <p14:sldId id="393"/>
            <p14:sldId id="306"/>
            <p14:sldId id="307"/>
            <p14:sldId id="308"/>
            <p14:sldId id="309"/>
          </p14:sldIdLst>
        </p14:section>
        <p14:section name="Part 4: Examples of how SLA align with the science of learning" id="{DA507890-B78E-482E-A139-2631ED3CF22D}">
          <p14:sldIdLst>
            <p14:sldId id="305"/>
            <p14:sldId id="310"/>
            <p14:sldId id="401"/>
            <p14:sldId id="407"/>
            <p14:sldId id="410"/>
          </p14:sldIdLst>
        </p14:section>
        <p14:section name="Reflection" id="{6F3DED99-21F7-4FE4-8B92-78CFEC7CE905}">
          <p14:sldIdLst>
            <p14:sldId id="298"/>
            <p14:sldId id="299"/>
            <p14:sldId id="303"/>
            <p14:sldId id="2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B6D800-143E-DA7C-A0C6-FBFACCA3F9FB}" name="Rachel Brant" initials="RB" userId="S::BrantR@moe.govt.nz::3b11b368-c0fc-4d94-b2aa-edc1663f1dbc" providerId="AD"/>
  <p188:author id="{9A55D102-D433-996F-8947-F23110683AB1}" name="Vicki Nelson" initials="VN" userId="S::nelsonv@moe.govt.nz::7450e746-1a45-4f4b-97e1-3d5184a9a643" providerId="AD"/>
  <p188:author id="{6EB3BB0A-209E-A96E-74D3-55FE3FF3F37F}" name="Amanda Smee" initials="AS" userId="S::SmeeAm@moe.govt.nz::7aeaa232-4994-4a5d-a6d2-4a62d1173fb9" providerId="AD"/>
  <p188:author id="{8BE66130-5C22-036A-B83C-275C6BCFE0C5}" name="Cami Sawyer" initials="CS" userId="S::SawyerC@moe.govt.nz::5c50d56f-88a4-4dc3-b743-4182403bd89a" providerId="AD"/>
  <p188:author id="{30969C3C-A99F-9B43-A4E0-DE24B4857EF2}" name="Christina Smith (Lead Adviser/AM)" initials="CA" userId="S::smithchr@moe.govt.nz::2cf3f6fc-7e3f-4064-a217-06ec1a930ae4" providerId="AD"/>
  <p188:author id="{11A94843-079E-147A-9623-1DA539984818}" name="Cami Sawyer" initials="CS" userId="S::sawyerc@moe.govt.nz::5c50d56f-88a4-4dc3-b743-4182403bd89a" providerId="AD"/>
  <p188:author id="{C47A0456-9F1E-160D-A6D9-F6DFD7F1E094}" name="Vicki Nelson" initials="VN" userId="S::NelsonV@moe.govt.nz::7450e746-1a45-4f4b-97e1-3d5184a9a643" providerId="AD"/>
  <p188:author id="{0140065B-5640-4068-FF90-8F77A598C7DF}" name="Averill Manning" initials="AM" userId="S::ManningA@moe.govt.nz::d8b951a7-b208-4dd0-a9ac-a5825276f684" providerId="AD"/>
  <p188:author id="{4B8EDA61-F64C-F0C1-8A83-C0247B1F73CA}" name="Grace Sherwin" initials="GS" userId="S::sherwing@moe.govt.nz::065eeb88-7a63-4d8a-9a7d-1e84863ccbd2" providerId="AD"/>
  <p188:author id="{58CA9865-7029-451F-0F88-CA40C4966A49}" name="Jamie Merrick" initials="JM" userId="S::merrickj@moe.govt.nz::d03c9fa5-7d5d-43ef-9efe-4c8b9020e8b6" providerId="AD"/>
  <p188:author id="{D487286B-8065-7AD5-5F5C-BA6A20797839}" name="Giles Panting" initials="GP" userId="S::PantingG@moe.govt.nz::1de09cad-cf3e-408b-bec8-79f5fa4d46eb" providerId="AD"/>
  <p188:author id="{BCB75D86-E165-BC45-56DE-C1E5289D082F}" name="Shawn Cooper" initials="SC" userId="S::coopersh@moe.govt.nz::1c9d7555-f1d6-4cea-bf32-bbeb1c40832d" providerId="AD"/>
  <p188:author id="{7B0F59AA-65CC-75AC-766D-6BB3400E0B38}" name="Rachel Brant" initials="RB" userId="S::brantr@moe.govt.nz::3b11b368-c0fc-4d94-b2aa-edc1663f1dbc" providerId="AD"/>
  <p188:author id="{70B324B0-7C5A-7708-AB08-395B329B7999}" name="Averill Manning" initials="AM" userId="S::manninga@moe.govt.nz::d8b951a7-b208-4dd0-a9ac-a5825276f684" providerId="AD"/>
  <p188:author id="{0A943FB1-F5E5-50A0-D4A6-6D632F8F221D}" name="Dan Green" initials="DG" userId="S::greenda@moe.govt.nz::a4819cf5-75b4-45f9-8486-d76dccfdb602" providerId="AD"/>
  <p188:author id="{B506ACB1-4E2C-0F8B-2E8C-CF33050939EE}" name="Tim Corbett" initials="TC" userId="S::CorbettT@moe.govt.nz::cd9fc6ed-e8fe-4b1d-a36e-a9c174f6895c" providerId="AD"/>
  <p188:author id="{A0B7B6CA-2200-13E5-FEEB-9B7147133EA5}" name="Shawn Cooper" initials="SC" userId="S::CooperSh@moe.govt.nz::1c9d7555-f1d6-4cea-bf32-bbeb1c4083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915"/>
    <a:srgbClr val="FFECE5"/>
    <a:srgbClr val="B23F46"/>
    <a:srgbClr val="FFFFFF"/>
    <a:srgbClr val="F1D7D8"/>
    <a:srgbClr val="FCDED4"/>
    <a:srgbClr val="FBD8CD"/>
    <a:srgbClr val="FFE0D5"/>
    <a:srgbClr val="ECCACC"/>
    <a:srgbClr val="FAC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891F3-3F67-4FB1-A649-ADA03ECCFBE2}" v="93" dt="2024-05-16T02:43:30.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358" autoAdjust="0"/>
  </p:normalViewPr>
  <p:slideViewPr>
    <p:cSldViewPr snapToGrid="0">
      <p:cViewPr varScale="1">
        <p:scale>
          <a:sx n="40" d="100"/>
          <a:sy n="40" d="100"/>
        </p:scale>
        <p:origin x="32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722B8-791E-42C9-8A60-7B5903DE9904}" type="datetimeFigureOut">
              <a:rPr lang="en-NZ" smtClean="0"/>
              <a:t>24/05/2024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9902D-7B0D-4728-A3A1-641D3DF42826}" type="slidenum">
              <a:rPr lang="en-NZ" smtClean="0"/>
              <a:t>‹#›</a:t>
            </a:fld>
            <a:endParaRPr lang="en-NZ"/>
          </a:p>
        </p:txBody>
      </p:sp>
    </p:spTree>
    <p:extLst>
      <p:ext uri="{BB962C8B-B14F-4D97-AF65-F5344CB8AC3E}">
        <p14:creationId xmlns:p14="http://schemas.microsoft.com/office/powerpoint/2010/main" val="133709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heeducationhub.org.nz/the-brain-emotions-and-learnin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giftedreach.org.nz/archives/The-Mana-Model-Melinda-Webber.pdf" TargetMode="External"/><Relationship Id="rId4" Type="http://schemas.openxmlformats.org/officeDocument/2006/relationships/hyperlink" Target="https://newzealandcurriculum.tahurangi.education.govt.nz/ata-and-oho-within-social-sciences---te-ao-tangata/5637200835.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newzealandcurriculum.tahurangi.education.govt.nz/ready-to-read-phonics-plus-phase-3---m-huri-sapling/5637203088.p" TargetMode="External"/><Relationship Id="rId3" Type="http://schemas.openxmlformats.org/officeDocument/2006/relationships/hyperlink" Target="https://newzealandcurriculum.tahurangi.education.govt.nz/ready-to-read-phonics-plus---series-introduction/5637201615.p" TargetMode="External"/><Relationship Id="rId7" Type="http://schemas.openxmlformats.org/officeDocument/2006/relationships/hyperlink" Target="https://newzealandcurriculum.tahurangi.education.govt.nz/tupu-seedling-supporting-materials---cards-and-games/5637206176.p"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newzealandcurriculum.tahurangi.education.govt.nz/ready-to-read-phonics-plus-phase-2-tupu-l-seedling/5637200944.p" TargetMode="External"/><Relationship Id="rId5" Type="http://schemas.openxmlformats.org/officeDocument/2006/relationships/hyperlink" Target="https://newzealandcurriculum.tahurangi.education.govt.nz/k-kano-seed-supporting-materials---cards-and-games/5637206841.p" TargetMode="External"/><Relationship Id="rId4" Type="http://schemas.openxmlformats.org/officeDocument/2006/relationships/hyperlink" Target="https://newzealandcurriculum.tahurangi.education.govt.nz/ready-to-read-phonics-plus-phase-1---k-kano-seed/5637200888.p" TargetMode="External"/><Relationship Id="rId9" Type="http://schemas.openxmlformats.org/officeDocument/2006/relationships/hyperlink" Target="https://newzealandcurriculum.tahurangi.education.govt.nz/ready-to-read-phonics-plus-phase-4---r-kau-l-tree/5637202340.p"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newzealandcurriculum.tahurangi.education.govt.nz/ready-to-read-phonics-plus-phase-3---m-huri-sapling/5637203088.p" TargetMode="External"/><Relationship Id="rId3" Type="http://schemas.openxmlformats.org/officeDocument/2006/relationships/hyperlink" Target="https://newzealandcurriculum.tahurangi.education.govt.nz/ready-to-read-phonics-plus---series-introduction/5637201615.p" TargetMode="External"/><Relationship Id="rId7" Type="http://schemas.openxmlformats.org/officeDocument/2006/relationships/hyperlink" Target="https://newzealandcurriculum.tahurangi.education.govt.nz/tupu-seedling-supporting-materials---cards-and-games/5637206176.p"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newzealandcurriculum.tahurangi.education.govt.nz/ready-to-read-phonics-plus-phase-2-tupu-l-seedling/5637200944.p" TargetMode="External"/><Relationship Id="rId5" Type="http://schemas.openxmlformats.org/officeDocument/2006/relationships/hyperlink" Target="https://newzealandcurriculum.tahurangi.education.govt.nz/k-kano-seed-supporting-materials---cards-and-games/5637206841.p" TargetMode="External"/><Relationship Id="rId4" Type="http://schemas.openxmlformats.org/officeDocument/2006/relationships/hyperlink" Target="https://newzealandcurriculum.tahurangi.education.govt.nz/ready-to-read-phonics-plus-phase-1---k-kano-seed/5637200888.p" TargetMode="External"/><Relationship Id="rId9" Type="http://schemas.openxmlformats.org/officeDocument/2006/relationships/hyperlink" Target="https://newzealandcurriculum.tahurangi.education.govt.nz/ready-to-read-phonics-plus-phase-4---r-kau-l-tree/5637202340.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vidence.ero.govt.nz/documents/making-it-count-teaching-maths-in-years-1-to-3"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psycnet.apa.org/record/1992-07871-001" TargetMode="External"/><Relationship Id="rId4" Type="http://schemas.openxmlformats.org/officeDocument/2006/relationships/hyperlink" Target="https://www.aft.org/ae/fall2017/willingha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1</a:t>
            </a:fld>
            <a:endParaRPr lang="en-NZ"/>
          </a:p>
        </p:txBody>
      </p:sp>
    </p:spTree>
    <p:extLst>
      <p:ext uri="{BB962C8B-B14F-4D97-AF65-F5344CB8AC3E}">
        <p14:creationId xmlns:p14="http://schemas.microsoft.com/office/powerpoint/2010/main" val="26683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Student has previously used place value discs with wholes numbers and representing decimals. These are now used to add decimals. Writing the equation of as a fraction might connect to prior knowledge of decimal fraction relationships.</a:t>
            </a: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a:p>
            <a:endParaRPr lang="en-NZ" dirty="0"/>
          </a:p>
          <a:p>
            <a:endParaRPr lang="en-NZ" dirty="0"/>
          </a:p>
        </p:txBody>
      </p:sp>
      <p:sp>
        <p:nvSpPr>
          <p:cNvPr id="4" name="Slide Number Placeholder 3"/>
          <p:cNvSpPr>
            <a:spLocks noGrp="1"/>
          </p:cNvSpPr>
          <p:nvPr>
            <p:ph type="sldNum" sz="quarter" idx="5"/>
          </p:nvPr>
        </p:nvSpPr>
        <p:spPr/>
        <p:txBody>
          <a:bodyPr/>
          <a:lstStyle/>
          <a:p>
            <a:fld id="{5349902D-7B0D-4728-A3A1-641D3DF42826}" type="slidenum">
              <a:rPr lang="en-NZ" smtClean="0"/>
              <a:t>14</a:t>
            </a:fld>
            <a:endParaRPr lang="en-NZ"/>
          </a:p>
        </p:txBody>
      </p:sp>
    </p:spTree>
    <p:extLst>
      <p:ext uri="{BB962C8B-B14F-4D97-AF65-F5344CB8AC3E}">
        <p14:creationId xmlns:p14="http://schemas.microsoft.com/office/powerpoint/2010/main" val="271841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You might want to visit these pages to read more for discussion: </a:t>
            </a: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brain, emotions and learning – THE EDUCATION HUB</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https://theeducationhub.org.nz/the-brain-emotions-and-learning/</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Ata and Oho within Social sciences – Te </a:t>
            </a:r>
            <a:r>
              <a:rPr lang="en-NZ" sz="1800" kern="100" dirty="0" err="1">
                <a:effectLst/>
                <a:latin typeface="Calibri" panose="020F0502020204030204" pitchFamily="34" charset="0"/>
                <a:ea typeface="Calibri" panose="020F0502020204030204" pitchFamily="34" charset="0"/>
                <a:cs typeface="Times New Roman" panose="02020603050405020304" pitchFamily="18" charset="0"/>
              </a:rPr>
              <a:t>ao</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NZ" sz="1800" kern="100" dirty="0" err="1">
                <a:effectLst/>
                <a:latin typeface="Calibri" panose="020F0502020204030204" pitchFamily="34" charset="0"/>
                <a:ea typeface="Calibri" panose="020F0502020204030204" pitchFamily="34" charset="0"/>
                <a:cs typeface="Times New Roman" panose="02020603050405020304" pitchFamily="18" charset="0"/>
              </a:rPr>
              <a:t>tangata</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https://newzealandcurriculum.tahurangi.education.govt.nz/ata-and-oho-within-social-sciences---te-ao-tangata/5637200835.p</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The Mana Model – Melinda Webber</a:t>
            </a:r>
          </a:p>
          <a:p>
            <a:pPr>
              <a:lnSpc>
                <a:spcPct val="107000"/>
              </a:lnSpc>
              <a:spcAft>
                <a:spcPts val="800"/>
              </a:spcAft>
            </a:pP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https://www.giftedreach.org.nz/archives/The-Mana-Model-Melinda-Webber.pdf</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49902D-7B0D-4728-A3A1-641D3DF42826}" type="slidenum">
              <a:rPr lang="en-NZ" smtClean="0"/>
              <a:t>16</a:t>
            </a:fld>
            <a:endParaRPr lang="en-NZ"/>
          </a:p>
        </p:txBody>
      </p:sp>
    </p:spTree>
    <p:extLst>
      <p:ext uri="{BB962C8B-B14F-4D97-AF65-F5344CB8AC3E}">
        <p14:creationId xmlns:p14="http://schemas.microsoft.com/office/powerpoint/2010/main" val="304178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17</a:t>
            </a:fld>
            <a:endParaRPr lang="en-NZ"/>
          </a:p>
        </p:txBody>
      </p:sp>
    </p:spTree>
    <p:extLst>
      <p:ext uri="{BB962C8B-B14F-4D97-AF65-F5344CB8AC3E}">
        <p14:creationId xmlns:p14="http://schemas.microsoft.com/office/powerpoint/2010/main" val="261816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NZ" dirty="0"/>
              <a:t>Possible alternative questions from Education Hub: </a:t>
            </a:r>
          </a:p>
          <a:p>
            <a:pPr marL="171450" indent="-171450" algn="l">
              <a:buFont typeface="Arial" panose="020B0604020202020204" pitchFamily="34" charset="0"/>
              <a:buChar char="•"/>
            </a:pPr>
            <a:r>
              <a:rPr lang="en-US" b="0" i="0" dirty="0">
                <a:solidFill>
                  <a:srgbClr val="444444"/>
                </a:solidFill>
                <a:effectLst/>
                <a:latin typeface="Open Sans" panose="020B0606030504020204" pitchFamily="34" charset="0"/>
              </a:rPr>
              <a:t>Do I fully understand how cognition works? </a:t>
            </a:r>
          </a:p>
          <a:p>
            <a:pPr marL="171450" indent="-171450" algn="l">
              <a:buFont typeface="Arial" panose="020B0604020202020204" pitchFamily="34" charset="0"/>
              <a:buChar char="•"/>
            </a:pPr>
            <a:r>
              <a:rPr lang="en-US" b="0" i="0" dirty="0">
                <a:solidFill>
                  <a:srgbClr val="444444"/>
                </a:solidFill>
                <a:effectLst/>
                <a:latin typeface="Open Sans" panose="020B0606030504020204" pitchFamily="34" charset="0"/>
              </a:rPr>
              <a:t>How do I ensure I activate students’ prior knowledge when introducing a new topic or skill? </a:t>
            </a:r>
          </a:p>
          <a:p>
            <a:pPr marL="171450" indent="-171450" algn="l">
              <a:buFont typeface="Arial" panose="020B0604020202020204" pitchFamily="34" charset="0"/>
              <a:buChar char="•"/>
            </a:pPr>
            <a:r>
              <a:rPr lang="en-US" b="0" i="0" dirty="0">
                <a:solidFill>
                  <a:srgbClr val="444444"/>
                </a:solidFill>
                <a:effectLst/>
                <a:latin typeface="Open Sans" panose="020B0606030504020204" pitchFamily="34" charset="0"/>
              </a:rPr>
              <a:t>Do I build practice into my lesson sequence? </a:t>
            </a:r>
          </a:p>
          <a:p>
            <a:pPr marL="171450" indent="-171450" algn="l">
              <a:buFont typeface="Arial" panose="020B0604020202020204" pitchFamily="34" charset="0"/>
              <a:buChar char="•"/>
            </a:pPr>
            <a:r>
              <a:rPr lang="en-US" b="0" i="0" dirty="0">
                <a:solidFill>
                  <a:srgbClr val="444444"/>
                </a:solidFill>
                <a:effectLst/>
                <a:latin typeface="Open Sans" panose="020B0606030504020204" pitchFamily="34" charset="0"/>
              </a:rPr>
              <a:t>Is the feedback I provide my students specific, task-focused and focused on improvement? </a:t>
            </a:r>
          </a:p>
          <a:p>
            <a:pPr marL="171450" indent="-171450" algn="l">
              <a:buFont typeface="Arial" panose="020B0604020202020204" pitchFamily="34" charset="0"/>
              <a:buChar char="•"/>
            </a:pPr>
            <a:r>
              <a:rPr lang="en-US" b="0" i="0" dirty="0">
                <a:solidFill>
                  <a:srgbClr val="444444"/>
                </a:solidFill>
                <a:effectLst/>
                <a:latin typeface="Open Sans" panose="020B0606030504020204" pitchFamily="34" charset="0"/>
              </a:rPr>
              <a:t>How do I feed into my students’ self-beliefs about their intelligence?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18</a:t>
            </a:fld>
            <a:endParaRPr lang="en-NZ"/>
          </a:p>
        </p:txBody>
      </p:sp>
    </p:spTree>
    <p:extLst>
      <p:ext uri="{BB962C8B-B14F-4D97-AF65-F5344CB8AC3E}">
        <p14:creationId xmlns:p14="http://schemas.microsoft.com/office/powerpoint/2010/main" val="73356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19</a:t>
            </a:fld>
            <a:endParaRPr lang="en-NZ"/>
          </a:p>
        </p:txBody>
      </p:sp>
    </p:spTree>
    <p:extLst>
      <p:ext uri="{BB962C8B-B14F-4D97-AF65-F5344CB8AC3E}">
        <p14:creationId xmlns:p14="http://schemas.microsoft.com/office/powerpoint/2010/main" val="266833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Option 1: Accessing prior knowledge – 5-10 minute activity</a:t>
            </a:r>
          </a:p>
        </p:txBody>
      </p:sp>
      <p:sp>
        <p:nvSpPr>
          <p:cNvPr id="4" name="Slide Number Placeholder 3"/>
          <p:cNvSpPr>
            <a:spLocks noGrp="1"/>
          </p:cNvSpPr>
          <p:nvPr>
            <p:ph type="sldNum" sz="quarter" idx="5"/>
          </p:nvPr>
        </p:nvSpPr>
        <p:spPr/>
        <p:txBody>
          <a:bodyPr/>
          <a:lstStyle/>
          <a:p>
            <a:fld id="{732A1FBF-7EB0-480E-98DA-A10430D36293}" type="slidenum">
              <a:rPr lang="en-NZ" smtClean="0"/>
              <a:pPr/>
              <a:t>20</a:t>
            </a:fld>
            <a:endParaRPr lang="en-NZ"/>
          </a:p>
        </p:txBody>
      </p:sp>
    </p:spTree>
    <p:extLst>
      <p:ext uri="{BB962C8B-B14F-4D97-AF65-F5344CB8AC3E}">
        <p14:creationId xmlns:p14="http://schemas.microsoft.com/office/powerpoint/2010/main" val="298433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5349902D-7B0D-4728-A3A1-641D3DF42826}" type="slidenum">
              <a:rPr lang="en-NZ" smtClean="0"/>
              <a:t>21</a:t>
            </a:fld>
            <a:endParaRPr lang="en-NZ"/>
          </a:p>
        </p:txBody>
      </p:sp>
    </p:spTree>
    <p:extLst>
      <p:ext uri="{BB962C8B-B14F-4D97-AF65-F5344CB8AC3E}">
        <p14:creationId xmlns:p14="http://schemas.microsoft.com/office/powerpoint/2010/main" val="750182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could be shared in small groups or with a partner, or on a word cloud, or by physically lining up across a space from beginner to expert.</a:t>
            </a:r>
          </a:p>
        </p:txBody>
      </p:sp>
      <p:sp>
        <p:nvSpPr>
          <p:cNvPr id="4" name="Slide Number Placeholder 3"/>
          <p:cNvSpPr>
            <a:spLocks noGrp="1"/>
          </p:cNvSpPr>
          <p:nvPr>
            <p:ph type="sldNum" sz="quarter" idx="5"/>
          </p:nvPr>
        </p:nvSpPr>
        <p:spPr/>
        <p:txBody>
          <a:bodyPr/>
          <a:lstStyle/>
          <a:p>
            <a:fld id="{5349902D-7B0D-4728-A3A1-641D3DF42826}" type="slidenum">
              <a:rPr lang="en-NZ" smtClean="0"/>
              <a:t>23</a:t>
            </a:fld>
            <a:endParaRPr lang="en-NZ"/>
          </a:p>
        </p:txBody>
      </p:sp>
    </p:spTree>
    <p:extLst>
      <p:ext uri="{BB962C8B-B14F-4D97-AF65-F5344CB8AC3E}">
        <p14:creationId xmlns:p14="http://schemas.microsoft.com/office/powerpoint/2010/main" val="115998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26</a:t>
            </a:fld>
            <a:endParaRPr lang="en-NZ"/>
          </a:p>
        </p:txBody>
      </p:sp>
    </p:spTree>
    <p:extLst>
      <p:ext uri="{BB962C8B-B14F-4D97-AF65-F5344CB8AC3E}">
        <p14:creationId xmlns:p14="http://schemas.microsoft.com/office/powerpoint/2010/main" val="364128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Using the diagram, how do you see this in your teaching practice/lesson?</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Once we have decided what needs to be learnt and identified the smallest element to teach to reduce cognitive load, we move on to the actual lesson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scope and sequence provides some structure around what is learned, but the lesson itself is structured to support learning too. This structure reduces the extraneous load which comes through learners thinking about other aspects of the lesson instead of focusing on the learning. They know at each part of a lesson what is expected of them and what they should be focusing their attention on. The structure is based on Fisher &amp; Frey’s release of responsibility model and Bryan Byrne’s division of labour model. The division of labour means that as the teacher provides the initial new learning to be encoded, as learners apply and use that new learning, and strengthening that learning, then the teacher reduces the amount of support. The division of labour for learning shifts from the teacher to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You can contrast this to the traditional guided reading, especially if used with round robin or popcorn reading. When there is a less structured approach the learner may do the book walk with the teacher, but when it comes to learning they are left to work it out as they read. This is then impacted by the other thinking they are engaging in, such as “am I next?” “what is that word?” “how come they know that word?” “what page are we on.” Being left to work out how to read a text, before the teaching is given, can create a sense of helplessness and 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28</a:t>
            </a:fld>
            <a:endParaRPr lang="en-NZ"/>
          </a:p>
        </p:txBody>
      </p:sp>
    </p:spTree>
    <p:extLst>
      <p:ext uri="{BB962C8B-B14F-4D97-AF65-F5344CB8AC3E}">
        <p14:creationId xmlns:p14="http://schemas.microsoft.com/office/powerpoint/2010/main" val="58145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aspects covered in this slideshow – including the videos and resources within – are an introduction to the Science of Learning. They are not comprehensive, instead representing a subset of the broader notion of the Science of Learning.</a:t>
            </a:r>
            <a:endParaRPr lang="en-NZ" dirty="0"/>
          </a:p>
          <a:p>
            <a:pPr marL="0" indent="0">
              <a:buNone/>
            </a:pPr>
            <a:endParaRPr lang="en-NZ" dirty="0">
              <a:ea typeface="Calibri"/>
              <a:cs typeface="Calibri"/>
            </a:endParaRPr>
          </a:p>
        </p:txBody>
      </p:sp>
      <p:sp>
        <p:nvSpPr>
          <p:cNvPr id="4" name="Slide Number Placeholder 3"/>
          <p:cNvSpPr>
            <a:spLocks noGrp="1"/>
          </p:cNvSpPr>
          <p:nvPr>
            <p:ph type="sldNum" sz="quarter" idx="5"/>
          </p:nvPr>
        </p:nvSpPr>
        <p:spPr/>
        <p:txBody>
          <a:bodyPr/>
          <a:lstStyle/>
          <a:p>
            <a:fld id="{732A1FBF-7EB0-480E-98DA-A10430D36293}" type="slidenum">
              <a:rPr lang="en-NZ" smtClean="0"/>
              <a:pPr/>
              <a:t>2</a:t>
            </a:fld>
            <a:endParaRPr lang="en-NZ"/>
          </a:p>
        </p:txBody>
      </p:sp>
    </p:spTree>
    <p:extLst>
      <p:ext uri="{BB962C8B-B14F-4D97-AF65-F5344CB8AC3E}">
        <p14:creationId xmlns:p14="http://schemas.microsoft.com/office/powerpoint/2010/main" val="163219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29</a:t>
            </a:fld>
            <a:endParaRPr lang="en-NZ"/>
          </a:p>
        </p:txBody>
      </p:sp>
    </p:spTree>
    <p:extLst>
      <p:ext uri="{BB962C8B-B14F-4D97-AF65-F5344CB8AC3E}">
        <p14:creationId xmlns:p14="http://schemas.microsoft.com/office/powerpoint/2010/main" val="3893782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 will be familiar to teachers, a structured lesson will start with revision and review. What is included in the revision is the prior learning that will be reinforced or practiced during the course of implementing the new learning. The purpose of this is two-fold. Firstly, it activates the long-term memory becomes primed to draw on existing learning. We prompt for the retrieval of existing knowledge.  This includes cultural knowledge and knowledge of languages other than the language of instruction.</a:t>
            </a:r>
          </a:p>
          <a:p>
            <a:endParaRPr lang="en-NZ" dirty="0"/>
          </a:p>
          <a:p>
            <a:r>
              <a:rPr lang="en-NZ" dirty="0"/>
              <a:t>For the example of learning to read, if a learner is ready to learn about letter-sound correspondences because they have been reminded about what they learned about them already, then they are ready to draw on that existing learning and relate the new learning to it. Secondly, it provides spaced and retrieval practice of previous learning, thus reinforcing what was already learnt.  </a:t>
            </a:r>
          </a:p>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30</a:t>
            </a:fld>
            <a:endParaRPr lang="en-NZ"/>
          </a:p>
        </p:txBody>
      </p:sp>
    </p:spTree>
    <p:extLst>
      <p:ext uri="{BB962C8B-B14F-4D97-AF65-F5344CB8AC3E}">
        <p14:creationId xmlns:p14="http://schemas.microsoft.com/office/powerpoint/2010/main" val="2715474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Explicit instruction begins with explicit teacher talk that supports the encoding of the new knowledge into long-term memory.</a:t>
            </a:r>
          </a:p>
          <a:p>
            <a:endParaRPr lang="en-NZ" dirty="0"/>
          </a:p>
          <a:p>
            <a:r>
              <a:rPr lang="en-NZ" dirty="0"/>
              <a:t>Explicitly teaching and modelling in manageable amounts could include:</a:t>
            </a:r>
          </a:p>
          <a:p>
            <a:pPr marL="171450" indent="-171450">
              <a:buFont typeface="Arial" panose="020B0604020202020204" pitchFamily="34" charset="0"/>
              <a:buChar char="•"/>
            </a:pPr>
            <a:r>
              <a:rPr lang="en-NZ" dirty="0"/>
              <a:t>sharing the learning purpose, based on diagnostic assessment or observation, by being specific and succinct about what is being taught</a:t>
            </a:r>
          </a:p>
          <a:p>
            <a:pPr marL="171450" indent="-171450">
              <a:buFont typeface="Arial" panose="020B0604020202020204" pitchFamily="34" charset="0"/>
              <a:buChar char="•"/>
            </a:pPr>
            <a:r>
              <a:rPr lang="en-NZ" dirty="0"/>
              <a:t>using multiple modes and representations. For example, written text and spoken words or handwriting, magnetic letters and texts to learn phoneme-grapheme correspondences</a:t>
            </a:r>
          </a:p>
          <a:p>
            <a:pPr marL="171450" indent="-171450">
              <a:buFont typeface="Arial" panose="020B0604020202020204" pitchFamily="34" charset="0"/>
              <a:buChar char="•"/>
            </a:pPr>
            <a:r>
              <a:rPr lang="en-NZ" dirty="0"/>
              <a:t>explaining and describing</a:t>
            </a:r>
          </a:p>
          <a:p>
            <a:pPr marL="171450" indent="-171450">
              <a:buFont typeface="Arial" panose="020B0604020202020204" pitchFamily="34" charset="0"/>
              <a:buChar char="•"/>
            </a:pPr>
            <a:r>
              <a:rPr lang="en-NZ" dirty="0"/>
              <a:t>using think-</a:t>
            </a:r>
            <a:r>
              <a:rPr lang="en-NZ" dirty="0" err="1"/>
              <a:t>alouds</a:t>
            </a:r>
            <a:r>
              <a:rPr lang="en-NZ" dirty="0"/>
              <a:t> to model the new knowledge. For example, “Let’s segment the word phone.  I see the letters </a:t>
            </a:r>
            <a:r>
              <a:rPr lang="en-NZ" dirty="0" err="1"/>
              <a:t>ph</a:t>
            </a:r>
            <a:r>
              <a:rPr lang="en-NZ" dirty="0"/>
              <a:t> at the start of the word and I remember that it makes the sound /f/”.</a:t>
            </a:r>
          </a:p>
          <a:p>
            <a:endParaRPr lang="en-NZ" dirty="0"/>
          </a:p>
          <a:p>
            <a:r>
              <a:rPr lang="en-NZ" dirty="0"/>
              <a:t>Students do not need to spend cognitive effort trying to work out what they are learning as it is clearly stated and not cluttered by trying to pick what the teacher expects to be learned out of the learning sequence.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00" dirty="0">
                <a:effectLst/>
                <a:latin typeface="Courier New" panose="02070309020205020404" pitchFamily="49" charset="0"/>
                <a:ea typeface="Calibri" panose="020F0502020204030204" pitchFamily="34" charset="0"/>
              </a:rPr>
              <a:t>For the ‘</a:t>
            </a:r>
            <a:r>
              <a:rPr lang="en-NZ" sz="1800" kern="100" dirty="0" err="1">
                <a:effectLst/>
                <a:latin typeface="Courier New" panose="02070309020205020404" pitchFamily="49" charset="0"/>
                <a:ea typeface="Calibri" panose="020F0502020204030204" pitchFamily="34" charset="0"/>
              </a:rPr>
              <a:t>sh</a:t>
            </a:r>
            <a:r>
              <a:rPr lang="en-NZ" sz="1800" kern="100" dirty="0">
                <a:effectLst/>
                <a:latin typeface="Courier New" panose="02070309020205020404" pitchFamily="49" charset="0"/>
                <a:ea typeface="Calibri" panose="020F0502020204030204" pitchFamily="34" charset="0"/>
              </a:rPr>
              <a:t>’ example, instead of asking children, ‘what's this sound?’ or, ‘what are these letters?’ or, ‘what sound do they make?’, teacher talk involves actually telling them instead. We will tell them, ‘instead of making their individual sounds, the ‘s’ and ‘h’ together make the /</a:t>
            </a:r>
            <a:r>
              <a:rPr lang="en-NZ" sz="1800" kern="100" dirty="0" err="1">
                <a:effectLst/>
                <a:latin typeface="Courier New" panose="02070309020205020404" pitchFamily="49" charset="0"/>
                <a:ea typeface="Calibri" panose="020F0502020204030204" pitchFamily="34" charset="0"/>
              </a:rPr>
              <a:t>sh</a:t>
            </a:r>
            <a:r>
              <a:rPr lang="en-NZ" sz="1800" kern="100" dirty="0">
                <a:effectLst/>
                <a:latin typeface="Courier New" panose="02070309020205020404" pitchFamily="49" charset="0"/>
                <a:ea typeface="Calibri" panose="020F0502020204030204" pitchFamily="34" charset="0"/>
              </a:rPr>
              <a:t>/ sound.’ </a:t>
            </a:r>
            <a:r>
              <a:rPr lang="en-NZ" sz="1800" dirty="0">
                <a:effectLst/>
                <a:latin typeface="Courier New" panose="02070309020205020404" pitchFamily="49" charset="0"/>
                <a:ea typeface="Calibri" panose="020F0502020204030204" pitchFamily="34" charset="0"/>
              </a:rPr>
              <a:t>We're not leaving it to chance that they will work it out as they practice reading new text. They're actually being taught what it is, and they know how to use it. </a:t>
            </a:r>
            <a:r>
              <a:rPr lang="en-NZ" sz="1800" dirty="0"/>
              <a:t>Through the provision of explicit teacher talk about what new learning is and how to apply it, learners can develop self-efficacy as they develop the knowledge of what they need to be able to do to read new and unfamiliar words without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dirty="0"/>
              <a:t>We can contrast this to the traditional guided reading approach to teaching reading in which the teacher often identifies the new learning through noticing what was challenging while reading a piece of text, for example “you found the words shed and dash hard to read, so let’s look at them.” Teaching with the instruction after the challenge means that the schema is not activated and the amount of effort a learner needs to put into both encoding and retrieving reduces the learning we wanted.</a:t>
            </a:r>
          </a:p>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31</a:t>
            </a:fld>
            <a:endParaRPr lang="en-NZ"/>
          </a:p>
        </p:txBody>
      </p:sp>
    </p:spTree>
    <p:extLst>
      <p:ext uri="{BB962C8B-B14F-4D97-AF65-F5344CB8AC3E}">
        <p14:creationId xmlns:p14="http://schemas.microsoft.com/office/powerpoint/2010/main" val="113221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00" dirty="0">
                <a:effectLst/>
                <a:latin typeface="Courier New" panose="02070309020205020404" pitchFamily="49" charset="0"/>
                <a:ea typeface="Calibri" panose="020F0502020204030204" pitchFamily="34" charset="0"/>
              </a:rPr>
              <a:t>In the guided practice part of the lesson, or the, ‘we do’. The students practice the new learning alongside the previous learning that they've done. T</a:t>
            </a:r>
            <a:r>
              <a:rPr lang="en-NZ" sz="1800" dirty="0">
                <a:effectLst/>
                <a:latin typeface="Courier New" panose="02070309020205020404" pitchFamily="49" charset="0"/>
                <a:ea typeface="Calibri" panose="020F0502020204030204" pitchFamily="34" charset="0"/>
              </a:rPr>
              <a:t>his is where learners engage with this new learning in slightly more challenging contexts.</a:t>
            </a:r>
            <a:endParaRPr lang="en-NZ" sz="1800" kern="100" dirty="0">
              <a:effectLst/>
              <a:latin typeface="Consolas" panose="020B0609020204030204" pitchFamily="49" charset="0"/>
              <a:ea typeface="Calibri" panose="020F0502020204030204" pitchFamily="34" charset="0"/>
            </a:endParaRPr>
          </a:p>
          <a:p>
            <a:r>
              <a:rPr lang="en-NZ" sz="1800" kern="100" dirty="0">
                <a:effectLst/>
                <a:latin typeface="Courier New" panose="02070309020205020404" pitchFamily="49" charset="0"/>
                <a:ea typeface="Calibri" panose="020F0502020204030204" pitchFamily="34" charset="0"/>
              </a:rPr>
              <a:t> </a:t>
            </a:r>
            <a:endParaRPr lang="en-NZ" sz="1800" kern="100" dirty="0">
              <a:effectLst/>
              <a:latin typeface="Consolas" panose="020B0609020204030204" pitchFamily="49" charset="0"/>
              <a:ea typeface="Calibri" panose="020F0502020204030204" pitchFamily="34" charset="0"/>
            </a:endParaRPr>
          </a:p>
          <a:p>
            <a:r>
              <a:rPr lang="en-NZ" sz="1800" kern="100" dirty="0">
                <a:effectLst/>
                <a:latin typeface="Courier New" panose="02070309020205020404" pitchFamily="49" charset="0"/>
                <a:ea typeface="Calibri" panose="020F0502020204030204" pitchFamily="34" charset="0"/>
              </a:rPr>
              <a:t>So they're retrieving from their long-term memory, their previous learning, and that's beginning to encode the new learning as they practice it. And we do this practice through worked examples. For learning to read, the worked examples are opportunities for students to read and to spell short words that contain the new learning. We might start off this practice or this worked example by recalling previous learning, so we might practice the word spelling and reading the word ‘ted’, which contains all previous learning just to reactivate that schema.</a:t>
            </a:r>
            <a:endParaRPr lang="en-NZ" sz="1800" kern="100" dirty="0">
              <a:effectLst/>
              <a:latin typeface="Consolas" panose="020B0609020204030204" pitchFamily="49" charset="0"/>
              <a:ea typeface="Calibri" panose="020F0502020204030204" pitchFamily="34" charset="0"/>
            </a:endParaRPr>
          </a:p>
          <a:p>
            <a:r>
              <a:rPr lang="en-NZ" sz="1800" kern="100" dirty="0">
                <a:effectLst/>
                <a:latin typeface="Courier New" panose="02070309020205020404" pitchFamily="49" charset="0"/>
                <a:ea typeface="Calibri" panose="020F0502020204030204" pitchFamily="34" charset="0"/>
              </a:rPr>
              <a:t> </a:t>
            </a:r>
            <a:endParaRPr lang="en-NZ" sz="1800" kern="100" dirty="0">
              <a:effectLst/>
              <a:latin typeface="Consolas" panose="020B0609020204030204" pitchFamily="49" charset="0"/>
              <a:ea typeface="Calibri" panose="020F0502020204030204" pitchFamily="34" charset="0"/>
            </a:endParaRPr>
          </a:p>
          <a:p>
            <a:r>
              <a:rPr lang="en-NZ" sz="1800" kern="100" dirty="0">
                <a:effectLst/>
                <a:latin typeface="Courier New" panose="02070309020205020404" pitchFamily="49" charset="0"/>
                <a:ea typeface="Calibri" panose="020F0502020204030204" pitchFamily="34" charset="0"/>
              </a:rPr>
              <a:t>But then we add in the new learning. We might then say, ‘can you spell the word ship?’ The ship has /</a:t>
            </a:r>
            <a:r>
              <a:rPr lang="en-NZ" sz="1800" kern="100" dirty="0" err="1">
                <a:effectLst/>
                <a:latin typeface="Courier New" panose="02070309020205020404" pitchFamily="49" charset="0"/>
                <a:ea typeface="Calibri" panose="020F0502020204030204" pitchFamily="34" charset="0"/>
              </a:rPr>
              <a:t>sh</a:t>
            </a:r>
            <a:r>
              <a:rPr lang="en-NZ" sz="1800" kern="100" dirty="0">
                <a:effectLst/>
                <a:latin typeface="Courier New" panose="02070309020205020404" pitchFamily="49" charset="0"/>
                <a:ea typeface="Calibri" panose="020F0502020204030204" pitchFamily="34" charset="0"/>
              </a:rPr>
              <a:t>/, the new learning, but also the previous learning of the short vowel ‘i’ and the consonant ‘p’. So we're putting old and new learning together. Now we're reducing the extraneous load on their working memory, because we're not asking them to read text at the same time, we just focused on the words that we're learning and then the sound patterns that we're learning and not then putting in place other words around it through the use of connected text. </a:t>
            </a:r>
            <a:endParaRPr lang="en-NZ" sz="1800" kern="100" dirty="0">
              <a:effectLst/>
              <a:latin typeface="Consolas" panose="020B0609020204030204" pitchFamily="49" charset="0"/>
              <a:ea typeface="Calibri" panose="020F0502020204030204" pitchFamily="34" charset="0"/>
            </a:endParaRPr>
          </a:p>
          <a:p>
            <a:r>
              <a:rPr lang="en-NZ" sz="1800" kern="100" dirty="0">
                <a:effectLst/>
                <a:latin typeface="Courier New" panose="02070309020205020404" pitchFamily="49" charset="0"/>
                <a:ea typeface="Calibri" panose="020F0502020204030204" pitchFamily="34" charset="0"/>
              </a:rPr>
              <a:t> </a:t>
            </a:r>
            <a:endParaRPr lang="en-NZ" sz="1800" kern="100" dirty="0">
              <a:effectLst/>
              <a:latin typeface="Consolas" panose="020B0609020204030204" pitchFamily="49" charset="0"/>
              <a:ea typeface="Calibri" panose="020F0502020204030204" pitchFamily="34" charset="0"/>
            </a:endParaRPr>
          </a:p>
          <a:p>
            <a:r>
              <a:rPr lang="en-NZ" sz="1800" kern="100" dirty="0">
                <a:effectLst/>
                <a:latin typeface="Courier New" panose="02070309020205020404" pitchFamily="49" charset="0"/>
                <a:ea typeface="Calibri" panose="020F0502020204030204" pitchFamily="34" charset="0"/>
              </a:rPr>
              <a:t>Because we're also asking them to do reading and spelling and not just one or the other, we're improving cognitive flexibility. They're able to apply this new learning to both reading and spelling, not just to reading, because they're only practicing it and reading.</a:t>
            </a:r>
          </a:p>
          <a:p>
            <a:endParaRPr lang="en-NZ" sz="1800" kern="100" dirty="0">
              <a:effectLst/>
              <a:latin typeface="Courier New" panose="02070309020205020404" pitchFamily="49" charset="0"/>
              <a:ea typeface="Calibri" panose="020F0502020204030204" pitchFamily="34" charset="0"/>
            </a:endParaRPr>
          </a:p>
          <a:p>
            <a:r>
              <a:rPr lang="en-NZ" sz="1800" kern="100" dirty="0">
                <a:effectLst/>
                <a:latin typeface="Courier New" panose="02070309020205020404" pitchFamily="49" charset="0"/>
                <a:ea typeface="Calibri" panose="020F0502020204030204" pitchFamily="34" charset="0"/>
              </a:rPr>
              <a:t>Guiding practice and skill development could also include:</a:t>
            </a:r>
          </a:p>
          <a:p>
            <a:pPr marL="285750" indent="-285750">
              <a:buFont typeface="Arial" panose="020B0604020202020204" pitchFamily="34" charset="0"/>
              <a:buChar char="•"/>
            </a:pPr>
            <a:r>
              <a:rPr lang="en-NZ" sz="1800" kern="100" dirty="0">
                <a:effectLst/>
                <a:latin typeface="Courier New" panose="02070309020205020404" pitchFamily="49" charset="0"/>
                <a:ea typeface="Calibri" panose="020F0502020204030204" pitchFamily="34" charset="0"/>
              </a:rPr>
              <a:t>Prioritising engagement and providing ways for every student to participate.  For example, every student responds at the same time such as thumbs up, down or sideways</a:t>
            </a:r>
          </a:p>
          <a:p>
            <a:pPr marL="285750" indent="-285750">
              <a:buFont typeface="Arial" panose="020B0604020202020204" pitchFamily="34" charset="0"/>
              <a:buChar char="•"/>
            </a:pPr>
            <a:r>
              <a:rPr lang="en-NZ" sz="1800" kern="100" dirty="0">
                <a:effectLst/>
                <a:latin typeface="Courier New" panose="02070309020205020404" pitchFamily="49" charset="0"/>
                <a:ea typeface="Calibri" panose="020F0502020204030204" pitchFamily="34" charset="0"/>
              </a:rPr>
              <a:t>Providing opportunities for students to show understanding in multiple ways, such as answering questions, elaboration or using new vocabulary in different contexts</a:t>
            </a:r>
          </a:p>
          <a:p>
            <a:pPr marL="285750" indent="-285750">
              <a:buFont typeface="Arial" panose="020B0604020202020204" pitchFamily="34" charset="0"/>
              <a:buChar char="•"/>
            </a:pPr>
            <a:r>
              <a:rPr lang="en-NZ" sz="1800" kern="100" dirty="0">
                <a:effectLst/>
                <a:latin typeface="Courier New" panose="02070309020205020404" pitchFamily="49" charset="0"/>
                <a:ea typeface="Calibri" panose="020F0502020204030204" pitchFamily="34" charset="0"/>
              </a:rPr>
              <a:t>Monitoring understanding and application and responding, which may involve providing corrective feedback, asking for an explanation or elaboration, reteaching, or moving on</a:t>
            </a:r>
          </a:p>
          <a:p>
            <a:endParaRPr lang="en-NZ" sz="1800" kern="100" dirty="0">
              <a:effectLst/>
              <a:latin typeface="Consolas" panose="020B0609020204030204" pitchFamily="49" charset="0"/>
              <a:ea typeface="Calibri" panose="020F0502020204030204" pitchFamily="34" charset="0"/>
            </a:endParaRPr>
          </a:p>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32</a:t>
            </a:fld>
            <a:endParaRPr lang="en-NZ"/>
          </a:p>
        </p:txBody>
      </p:sp>
    </p:spTree>
    <p:extLst>
      <p:ext uri="{BB962C8B-B14F-4D97-AF65-F5344CB8AC3E}">
        <p14:creationId xmlns:p14="http://schemas.microsoft.com/office/powerpoint/2010/main" val="4035309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Then we come to the last feature of a structured lesson plan – ‘you do’.</a:t>
            </a:r>
          </a:p>
          <a:p>
            <a:endParaRPr lang="en-NZ" dirty="0"/>
          </a:p>
          <a:p>
            <a:r>
              <a:rPr lang="en-NZ" dirty="0"/>
              <a:t>For learning to read, as the learner is encoding the new learning to long term memory we put it into practice through the reading of connected text that contains multiple exposures to the new grapheme-phoneme correspondence. When working in the </a:t>
            </a:r>
            <a:r>
              <a:rPr lang="en-NZ" dirty="0" err="1"/>
              <a:t>kākano</a:t>
            </a:r>
            <a:r>
              <a:rPr lang="en-NZ" dirty="0"/>
              <a:t> phase this practice will primarily be in reading a decodable text, like  the Ready to Read Phonics Plus text </a:t>
            </a:r>
            <a:r>
              <a:rPr lang="en-NZ" i="1" dirty="0"/>
              <a:t>Weka in the Shed</a:t>
            </a:r>
            <a:r>
              <a:rPr lang="en-NZ" dirty="0"/>
              <a:t>. However, as they move through the scope and sequence phases ākonga, can be asked to read a range of texts with increasing challenge but no specific decodable focus.</a:t>
            </a:r>
          </a:p>
          <a:p>
            <a:endParaRPr lang="en-NZ" dirty="0"/>
          </a:p>
          <a:p>
            <a:r>
              <a:rPr lang="en-NZ" dirty="0"/>
              <a:t>This represents the learner moving through deeper levels of learning or the acquisition of automaticity so that in reading there is the working memory capacity for meaning making, comprehension and higher-level abstract conceptualisation of what is read.</a:t>
            </a:r>
          </a:p>
          <a:p>
            <a:endParaRPr lang="en-NZ" dirty="0"/>
          </a:p>
          <a:p>
            <a:r>
              <a:rPr lang="en-NZ" dirty="0"/>
              <a:t>Other ways to provide opportunities for independent practice include:</a:t>
            </a:r>
          </a:p>
          <a:p>
            <a:pPr marL="171450" indent="-171450">
              <a:buFont typeface="Arial" panose="020B0604020202020204" pitchFamily="34" charset="0"/>
              <a:buChar char="•"/>
            </a:pPr>
            <a:r>
              <a:rPr lang="en-NZ" dirty="0"/>
              <a:t>Frequently repeating practice over time, to consolidate and automate new skills</a:t>
            </a:r>
          </a:p>
          <a:p>
            <a:pPr marL="171450" indent="-171450">
              <a:buFont typeface="Arial" panose="020B0604020202020204" pitchFamily="34" charset="0"/>
              <a:buChar char="•"/>
            </a:pPr>
            <a:r>
              <a:rPr lang="en-NZ" dirty="0"/>
              <a:t>Transferring skills and knowledge across learning contexts and learning areas.</a:t>
            </a:r>
          </a:p>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33</a:t>
            </a:fld>
            <a:endParaRPr lang="en-NZ"/>
          </a:p>
        </p:txBody>
      </p:sp>
    </p:spTree>
    <p:extLst>
      <p:ext uri="{BB962C8B-B14F-4D97-AF65-F5344CB8AC3E}">
        <p14:creationId xmlns:p14="http://schemas.microsoft.com/office/powerpoint/2010/main" val="977989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scope and sequence is not the specific order in which all students learn grapheme-phoneme correspondences, digraphs, morphemes and so on. </a:t>
            </a:r>
          </a:p>
          <a:p>
            <a:r>
              <a:rPr lang="en-NZ" dirty="0"/>
              <a:t>Learning is not linear. </a:t>
            </a:r>
            <a:endParaRPr lang="en-NZ" dirty="0">
              <a:cs typeface="Calibri"/>
            </a:endParaRPr>
          </a:p>
          <a:p>
            <a:r>
              <a:rPr lang="en-NZ" dirty="0"/>
              <a:t>For example, nearly all children learn the first letter of their name before any other. </a:t>
            </a:r>
            <a:endParaRPr lang="en-NZ" dirty="0">
              <a:cs typeface="Calibri"/>
            </a:endParaRPr>
          </a:p>
          <a:p>
            <a:r>
              <a:rPr lang="en-NZ" dirty="0"/>
              <a:t>Instead, a scope and sequence should be understood as a research-informed guide for teachers to make decisions about what the next learning step might be for any learner. </a:t>
            </a:r>
            <a:endParaRPr lang="en-NZ" dirty="0">
              <a:cs typeface="Calibri"/>
            </a:endParaRPr>
          </a:p>
          <a:p>
            <a:r>
              <a:rPr lang="en-NZ" dirty="0"/>
              <a:t>It shouldn’t be one size fits all.</a:t>
            </a:r>
            <a:endParaRPr lang="en-NZ" dirty="0">
              <a:cs typeface="Calibri"/>
            </a:endParaRPr>
          </a:p>
          <a:p>
            <a:r>
              <a:rPr lang="en-NZ" dirty="0"/>
              <a:t>Assessment, such as progress monitoring, should be used to identify what ākonga know and what they could be taught next.</a:t>
            </a:r>
            <a:endParaRPr lang="en-NZ" dirty="0">
              <a:cs typeface="Calibri"/>
            </a:endParaRPr>
          </a:p>
          <a:p>
            <a:r>
              <a:rPr lang="en-NZ" dirty="0"/>
              <a:t>In terms of the science of learning a scope and sequence manages the intrinsic load in that it guides a teacher to focus on teaching one correspondence at a time. This reduces the complexity of learning. </a:t>
            </a:r>
            <a:endParaRPr lang="en-NZ" dirty="0">
              <a:cs typeface="Calibri"/>
            </a:endParaRPr>
          </a:p>
          <a:p>
            <a:r>
              <a:rPr lang="en-NZ" dirty="0"/>
              <a:t>This systematic sequenced approach breaks the learning down to the smallest element so that in any single lesson you are focused on teaching that one feature. </a:t>
            </a:r>
            <a:endParaRPr lang="en-NZ" dirty="0">
              <a:cs typeface="Calibri"/>
            </a:endParaRPr>
          </a:p>
          <a:p>
            <a:endParaRPr lang="en-NZ" dirty="0"/>
          </a:p>
        </p:txBody>
      </p:sp>
      <p:sp>
        <p:nvSpPr>
          <p:cNvPr id="4" name="Slide Number Placeholder 3"/>
          <p:cNvSpPr>
            <a:spLocks noGrp="1"/>
          </p:cNvSpPr>
          <p:nvPr>
            <p:ph type="sldNum" sz="quarter" idx="5"/>
          </p:nvPr>
        </p:nvSpPr>
        <p:spPr/>
        <p:txBody>
          <a:bodyPr/>
          <a:lstStyle/>
          <a:p>
            <a:fld id="{732A1FBF-7EB0-480E-98DA-A10430D36293}" type="slidenum">
              <a:rPr lang="en-NZ" smtClean="0"/>
              <a:pPr/>
              <a:t>34</a:t>
            </a:fld>
            <a:endParaRPr lang="en-NZ"/>
          </a:p>
        </p:txBody>
      </p:sp>
    </p:spTree>
    <p:extLst>
      <p:ext uri="{BB962C8B-B14F-4D97-AF65-F5344CB8AC3E}">
        <p14:creationId xmlns:p14="http://schemas.microsoft.com/office/powerpoint/2010/main" val="3528403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If you are an English-medium primary school, you will have received the Ready to Read Phonics Plus </a:t>
            </a:r>
            <a:r>
              <a:rPr lang="en-NZ" err="1"/>
              <a:t>Kākano</a:t>
            </a:r>
            <a:r>
              <a:rPr lang="en-NZ"/>
              <a:t> sound cards.  You may want to bring them out and explore them during this session. </a:t>
            </a:r>
          </a:p>
        </p:txBody>
      </p:sp>
      <p:sp>
        <p:nvSpPr>
          <p:cNvPr id="4" name="Slide Number Placeholder 3"/>
          <p:cNvSpPr>
            <a:spLocks noGrp="1"/>
          </p:cNvSpPr>
          <p:nvPr>
            <p:ph type="sldNum" sz="quarter" idx="5"/>
          </p:nvPr>
        </p:nvSpPr>
        <p:spPr/>
        <p:txBody>
          <a:bodyPr/>
          <a:lstStyle/>
          <a:p>
            <a:fld id="{5349902D-7B0D-4728-A3A1-641D3DF42826}" type="slidenum">
              <a:rPr lang="en-NZ" smtClean="0"/>
              <a:t>35</a:t>
            </a:fld>
            <a:endParaRPr lang="en-NZ"/>
          </a:p>
        </p:txBody>
      </p:sp>
    </p:spTree>
    <p:extLst>
      <p:ext uri="{BB962C8B-B14F-4D97-AF65-F5344CB8AC3E}">
        <p14:creationId xmlns:p14="http://schemas.microsoft.com/office/powerpoint/2010/main" val="123195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kern="100">
                <a:effectLst/>
                <a:latin typeface="Calibri" panose="020F0502020204030204" pitchFamily="34" charset="0"/>
                <a:ea typeface="Calibri" panose="020F0502020204030204" pitchFamily="34" charset="0"/>
              </a:rPr>
              <a:t>The benefit of a decodable text like Weka in the Shed is that enables the practice of that new learning in consistent ways so that those new words occur regularly, or those new sounds occur regularly. So in Weka in the Shed, the previous learning they are building on would be ‘</a:t>
            </a:r>
            <a:r>
              <a:rPr lang="en-NZ" sz="1800" kern="100" err="1">
                <a:effectLst/>
                <a:latin typeface="Calibri" panose="020F0502020204030204" pitchFamily="34" charset="0"/>
                <a:ea typeface="Calibri" panose="020F0502020204030204" pitchFamily="34" charset="0"/>
              </a:rPr>
              <a:t>sh</a:t>
            </a:r>
            <a:r>
              <a:rPr lang="en-NZ" sz="1800" kern="100">
                <a:effectLst/>
                <a:latin typeface="Calibri" panose="020F0502020204030204" pitchFamily="34" charset="0"/>
                <a:ea typeface="Calibri" panose="020F0502020204030204" pitchFamily="34" charset="0"/>
              </a:rPr>
              <a:t>’ as ‘ck’, and all the other sounds they have learnt earlier in the scope and sequence. </a:t>
            </a:r>
          </a:p>
          <a:p>
            <a:endParaRPr lang="en-NZ" sz="1800" kern="100">
              <a:effectLst/>
              <a:latin typeface="Calibri" panose="020F0502020204030204" pitchFamily="34" charset="0"/>
              <a:ea typeface="Calibri" panose="020F0502020204030204" pitchFamily="34" charset="0"/>
            </a:endParaRPr>
          </a:p>
          <a:p>
            <a:r>
              <a:rPr lang="en-NZ" sz="1800" kern="100">
                <a:effectLst/>
                <a:latin typeface="Calibri" panose="020F0502020204030204" pitchFamily="34" charset="0"/>
                <a:ea typeface="Calibri" panose="020F0502020204030204" pitchFamily="34" charset="0"/>
              </a:rPr>
              <a:t>There are a number of ‘</a:t>
            </a:r>
            <a:r>
              <a:rPr lang="en-NZ" sz="1800" kern="100" err="1">
                <a:effectLst/>
                <a:latin typeface="Calibri" panose="020F0502020204030204" pitchFamily="34" charset="0"/>
                <a:ea typeface="Calibri" panose="020F0502020204030204" pitchFamily="34" charset="0"/>
              </a:rPr>
              <a:t>sh</a:t>
            </a:r>
            <a:r>
              <a:rPr lang="en-NZ" sz="1800" kern="100">
                <a:effectLst/>
                <a:latin typeface="Calibri" panose="020F0502020204030204" pitchFamily="34" charset="0"/>
                <a:ea typeface="Calibri" panose="020F0502020204030204" pitchFamily="34" charset="0"/>
              </a:rPr>
              <a:t>’  and ‘ck’ words in the text that the </a:t>
            </a:r>
            <a:r>
              <a:rPr lang="en-NZ" sz="1800" kern="100" err="1">
                <a:effectLst/>
                <a:latin typeface="Calibri" panose="020F0502020204030204" pitchFamily="34" charset="0"/>
                <a:ea typeface="Calibri" panose="020F0502020204030204" pitchFamily="34" charset="0"/>
              </a:rPr>
              <a:t>ākonga</a:t>
            </a:r>
            <a:r>
              <a:rPr lang="en-NZ" sz="1800" kern="100">
                <a:effectLst/>
                <a:latin typeface="Calibri" panose="020F0502020204030204" pitchFamily="34" charset="0"/>
                <a:ea typeface="Calibri" panose="020F0502020204030204" pitchFamily="34" charset="0"/>
              </a:rPr>
              <a:t> which provide retrieval practice.  The text </a:t>
            </a:r>
            <a:r>
              <a:rPr lang="en-US" sz="1800" kern="100">
                <a:effectLst/>
                <a:latin typeface="Calibri" panose="020F0502020204030204" pitchFamily="34" charset="0"/>
                <a:ea typeface="Calibri" panose="020F0502020204030204" pitchFamily="34" charset="0"/>
              </a:rPr>
              <a:t>also contains words that have the ‘</a:t>
            </a:r>
            <a:r>
              <a:rPr lang="en-US" sz="1800" kern="100" err="1">
                <a:effectLst/>
                <a:latin typeface="Calibri" panose="020F0502020204030204" pitchFamily="34" charset="0"/>
                <a:ea typeface="Calibri" panose="020F0502020204030204" pitchFamily="34" charset="0"/>
              </a:rPr>
              <a:t>sh</a:t>
            </a:r>
            <a:r>
              <a:rPr lang="en-US" sz="1800" kern="100">
                <a:effectLst/>
                <a:latin typeface="Calibri" panose="020F0502020204030204" pitchFamily="34" charset="0"/>
                <a:ea typeface="Calibri" panose="020F0502020204030204" pitchFamily="34" charset="0"/>
              </a:rPr>
              <a:t>’ at either the beginning and the end (e.g. shed, wish)</a:t>
            </a:r>
            <a:r>
              <a:rPr lang="en-NZ" sz="1800" kern="100">
                <a:effectLst/>
                <a:latin typeface="Calibri" panose="020F0502020204030204" pitchFamily="34" charset="0"/>
                <a:ea typeface="Calibri" panose="020F0502020204030204" pitchFamily="34" charset="0"/>
              </a:rPr>
              <a:t>, so that increases that cognitive flexibility. </a:t>
            </a:r>
          </a:p>
          <a:p>
            <a:endParaRPr lang="en-NZ" sz="1800" kern="100">
              <a:effectLst/>
              <a:latin typeface="Calibri" panose="020F0502020204030204" pitchFamily="34" charset="0"/>
              <a:ea typeface="Calibri" panose="020F0502020204030204" pitchFamily="34" charset="0"/>
            </a:endParaRPr>
          </a:p>
          <a:p>
            <a:r>
              <a:rPr lang="en-NZ" sz="1800" kern="100">
                <a:effectLst/>
                <a:latin typeface="Calibri" panose="020F0502020204030204" pitchFamily="34" charset="0"/>
                <a:ea typeface="Calibri" panose="020F0502020204030204" pitchFamily="34" charset="0"/>
              </a:rPr>
              <a:t>In terms of reducing extraneous load, the text focuses just on that new learning and all the previous learning that has already been done. </a:t>
            </a:r>
            <a:endParaRPr lang="en-NZ"/>
          </a:p>
        </p:txBody>
      </p:sp>
      <p:sp>
        <p:nvSpPr>
          <p:cNvPr id="4" name="Slide Number Placeholder 3"/>
          <p:cNvSpPr>
            <a:spLocks noGrp="1"/>
          </p:cNvSpPr>
          <p:nvPr>
            <p:ph type="sldNum" sz="quarter" idx="5"/>
          </p:nvPr>
        </p:nvSpPr>
        <p:spPr/>
        <p:txBody>
          <a:bodyPr/>
          <a:lstStyle/>
          <a:p>
            <a:fld id="{5349902D-7B0D-4728-A3A1-641D3DF42826}" type="slidenum">
              <a:rPr lang="en-NZ" smtClean="0"/>
              <a:t>36</a:t>
            </a:fld>
            <a:endParaRPr lang="en-NZ"/>
          </a:p>
        </p:txBody>
      </p:sp>
    </p:spTree>
    <p:extLst>
      <p:ext uri="{BB962C8B-B14F-4D97-AF65-F5344CB8AC3E}">
        <p14:creationId xmlns:p14="http://schemas.microsoft.com/office/powerpoint/2010/main" val="2038750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 Series introduction: </a:t>
            </a: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https://newzealandcurriculum.tahurangi.education.govt.nz/ready-to-read-phonics-plus---series-introduction/5637201615.p</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1 – </a:t>
            </a:r>
            <a:r>
              <a:rPr lang="en-NZ" sz="1800" kern="100" dirty="0" err="1">
                <a:effectLst/>
                <a:latin typeface="Calibri" panose="020F0502020204030204" pitchFamily="34" charset="0"/>
                <a:ea typeface="Calibri" panose="020F0502020204030204" pitchFamily="34" charset="0"/>
                <a:cs typeface="Times New Roman" panose="02020603050405020304" pitchFamily="18" charset="0"/>
              </a:rPr>
              <a:t>Kākano</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l Seed: </a:t>
            </a: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https://newzealandcurriculum.tahurangi.education.govt.nz/ready-to-read-</a:t>
            </a:r>
          </a:p>
          <a:p>
            <a:pPr>
              <a:lnSpc>
                <a:spcPct val="107000"/>
              </a:lnSpc>
              <a:spcAft>
                <a:spcPts val="800"/>
              </a:spcAft>
            </a:pP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phonics-plus-phase-1---k-kano-seed/5637200888.p</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err="1">
                <a:effectLst/>
                <a:latin typeface="Calibri" panose="020F0502020204030204" pitchFamily="34" charset="0"/>
                <a:ea typeface="Calibri" panose="020F0502020204030204" pitchFamily="34" charset="0"/>
                <a:cs typeface="Times New Roman" panose="02020603050405020304" pitchFamily="18" charset="0"/>
              </a:rPr>
              <a:t>Kākano</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 Seed supporting materials - cards and games: </a:t>
            </a: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https://newzealandcurriculum.tahurangi.education.govt.nz/k-kano-seed-supporting-materials---cards-and-games/5637206841.p</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2 - Tupu l Seedling: </a:t>
            </a: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https://newzealandcurriculum.tahurangi.education.govt.nz/ready-to-read-phonics-plus-phase-2-tupu-l-seedling/5637200944.p</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Tupu | Seedling supporting materials - cards and games: </a:t>
            </a: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https://newzealandcurriculum.tahurangi.education.govt.nz/tupu-seedling-supporting-materials---cards-and-games/5637206176.p</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3 - </a:t>
            </a:r>
            <a:r>
              <a:rPr lang="en-NZ" sz="1800" kern="100" dirty="0" err="1">
                <a:effectLst/>
                <a:latin typeface="Calibri" panose="020F0502020204030204" pitchFamily="34" charset="0"/>
                <a:ea typeface="Calibri" panose="020F0502020204030204" pitchFamily="34" charset="0"/>
                <a:cs typeface="Times New Roman" panose="02020603050405020304" pitchFamily="18" charset="0"/>
              </a:rPr>
              <a:t>Māhuri</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l Sapling Phase: </a:t>
            </a: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https://newzealandcurriculum.tahurangi.education.govt.nz/ready-to-read-phonics-plus-phase-3---m-huri-sapling/5637203088.p</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4 - </a:t>
            </a:r>
            <a:r>
              <a:rPr lang="en-NZ" sz="1800" kern="100" dirty="0" err="1">
                <a:effectLst/>
                <a:latin typeface="Calibri" panose="020F0502020204030204" pitchFamily="34" charset="0"/>
                <a:ea typeface="Calibri" panose="020F0502020204030204" pitchFamily="34" charset="0"/>
                <a:cs typeface="Times New Roman" panose="02020603050405020304" pitchFamily="18" charset="0"/>
              </a:rPr>
              <a:t>Rākau</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l Tree: </a:t>
            </a: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https://newzealandcurriculum.tahurangi.education.govt.nz/ready-to-read-phonics-plus-phase-4---r-kau-l-tree/5637202340.p</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Please note links must be copied &amp; pasted into your browser</a:t>
            </a:r>
          </a:p>
        </p:txBody>
      </p:sp>
      <p:sp>
        <p:nvSpPr>
          <p:cNvPr id="4" name="Slide Number Placeholder 3"/>
          <p:cNvSpPr>
            <a:spLocks noGrp="1"/>
          </p:cNvSpPr>
          <p:nvPr>
            <p:ph type="sldNum" sz="quarter" idx="5"/>
          </p:nvPr>
        </p:nvSpPr>
        <p:spPr/>
        <p:txBody>
          <a:bodyPr/>
          <a:lstStyle/>
          <a:p>
            <a:fld id="{5349902D-7B0D-4728-A3A1-641D3DF42826}" type="slidenum">
              <a:rPr lang="en-NZ" smtClean="0"/>
              <a:t>37</a:t>
            </a:fld>
            <a:endParaRPr lang="en-NZ"/>
          </a:p>
        </p:txBody>
      </p:sp>
    </p:spTree>
    <p:extLst>
      <p:ext uri="{BB962C8B-B14F-4D97-AF65-F5344CB8AC3E}">
        <p14:creationId xmlns:p14="http://schemas.microsoft.com/office/powerpoint/2010/main" val="338426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 Series introduction: </a:t>
            </a: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https://newzealandcurriculum.tahurangi.education.govt.nz/ready-to-read-phonics-plus---series-introduction/5637201615.p</a:t>
            </a: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1 – </a:t>
            </a:r>
            <a:r>
              <a:rPr lang="en-NZ" sz="1200" kern="100" dirty="0" err="1">
                <a:effectLst/>
                <a:latin typeface="Calibri" panose="020F0502020204030204" pitchFamily="34" charset="0"/>
                <a:ea typeface="Calibri" panose="020F0502020204030204" pitchFamily="34" charset="0"/>
                <a:cs typeface="Times New Roman" panose="02020603050405020304" pitchFamily="18" charset="0"/>
              </a:rPr>
              <a:t>Kākano</a:t>
            </a: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 l Seed: </a:t>
            </a: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https://newzealandcurriculum.tahurangi.education.govt.nz/ready-to-read-</a:t>
            </a:r>
          </a:p>
          <a:p>
            <a:pPr>
              <a:lnSpc>
                <a:spcPct val="107000"/>
              </a:lnSpc>
              <a:spcAft>
                <a:spcPts val="800"/>
              </a:spcAft>
            </a:pP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phonics-plus-phase-1---k-kano-seed/5637200888.p</a:t>
            </a: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200" kern="100" dirty="0" err="1">
                <a:effectLst/>
                <a:latin typeface="Calibri" panose="020F0502020204030204" pitchFamily="34" charset="0"/>
                <a:ea typeface="Calibri" panose="020F0502020204030204" pitchFamily="34" charset="0"/>
                <a:cs typeface="Times New Roman" panose="02020603050405020304" pitchFamily="18" charset="0"/>
              </a:rPr>
              <a:t>Kākano</a:t>
            </a: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 | Seed supporting materials - cards and games: </a:t>
            </a: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https://newzealandcurriculum.tahurangi.education.govt.nz/k-kano-seed-supporting-materials---cards-and-games/5637206841.p</a:t>
            </a: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2 - Tupu l Seedling: </a:t>
            </a: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https://newzealandcurriculum.tahurangi.education.govt.nz/ready-to-read-phonics-plus-phase-2-tupu-l-seedling/5637200944.p</a:t>
            </a: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Tupu | Seedling supporting materials - cards and games: </a:t>
            </a: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https://newzealandcurriculum.tahurangi.education.govt.nz/tupu-seedling-supporting-materials---cards-and-games/5637206176.p</a:t>
            </a: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3 - </a:t>
            </a:r>
            <a:r>
              <a:rPr lang="en-NZ" sz="1200" kern="100" dirty="0" err="1">
                <a:effectLst/>
                <a:latin typeface="Calibri" panose="020F0502020204030204" pitchFamily="34" charset="0"/>
                <a:ea typeface="Calibri" panose="020F0502020204030204" pitchFamily="34" charset="0"/>
                <a:cs typeface="Times New Roman" panose="02020603050405020304" pitchFamily="18" charset="0"/>
              </a:rPr>
              <a:t>Māhuri</a:t>
            </a: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 l Sapling Phase: </a:t>
            </a: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https://newzealandcurriculum.tahurangi.education.govt.nz/ready-to-read-phonics-plus-phase-3---m-huri-sapling/5637203088.p</a:t>
            </a: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Ready to Read Phonics Plus Phase 4 - </a:t>
            </a:r>
            <a:r>
              <a:rPr lang="en-NZ" sz="1200" kern="100" dirty="0" err="1">
                <a:effectLst/>
                <a:latin typeface="Calibri" panose="020F0502020204030204" pitchFamily="34" charset="0"/>
                <a:ea typeface="Calibri" panose="020F0502020204030204" pitchFamily="34" charset="0"/>
                <a:cs typeface="Times New Roman" panose="02020603050405020304" pitchFamily="18" charset="0"/>
              </a:rPr>
              <a:t>Rākau</a:t>
            </a: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 l Tree: </a:t>
            </a:r>
            <a:r>
              <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https://newzealandcurriculum.tahurangi.education.govt.nz/ready-to-read-phonics-plus-phase-4---r-kau-l-tree/5637202340.p</a:t>
            </a: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NZ" sz="1200" kern="100" dirty="0">
                <a:effectLst/>
                <a:latin typeface="Calibri" panose="020F0502020204030204" pitchFamily="34" charset="0"/>
                <a:ea typeface="Calibri" panose="020F0502020204030204" pitchFamily="34" charset="0"/>
                <a:cs typeface="Times New Roman" panose="02020603050405020304" pitchFamily="18" charset="0"/>
              </a:rPr>
              <a:t>Please note links must be copied &amp; pasted into your browser</a:t>
            </a:r>
          </a:p>
        </p:txBody>
      </p:sp>
      <p:sp>
        <p:nvSpPr>
          <p:cNvPr id="4" name="Slide Number Placeholder 3"/>
          <p:cNvSpPr>
            <a:spLocks noGrp="1"/>
          </p:cNvSpPr>
          <p:nvPr>
            <p:ph type="sldNum" sz="quarter" idx="5"/>
          </p:nvPr>
        </p:nvSpPr>
        <p:spPr/>
        <p:txBody>
          <a:bodyPr/>
          <a:lstStyle/>
          <a:p>
            <a:fld id="{5349902D-7B0D-4728-A3A1-641D3DF42826}" type="slidenum">
              <a:rPr lang="en-NZ" smtClean="0"/>
              <a:t>38</a:t>
            </a:fld>
            <a:endParaRPr lang="en-NZ"/>
          </a:p>
        </p:txBody>
      </p:sp>
    </p:spTree>
    <p:extLst>
      <p:ext uri="{BB962C8B-B14F-4D97-AF65-F5344CB8AC3E}">
        <p14:creationId xmlns:p14="http://schemas.microsoft.com/office/powerpoint/2010/main" val="44260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Option 1: Accessing prior knowledge – 5-10 minute activity</a:t>
            </a:r>
          </a:p>
          <a:p>
            <a:r>
              <a:rPr lang="en-NZ">
                <a:ea typeface="Calibri"/>
                <a:cs typeface="Calibri"/>
              </a:rPr>
              <a:t>Option 2 – make a word cloud, either using an online tool, or using </a:t>
            </a:r>
            <a:r>
              <a:rPr lang="en-NZ" err="1">
                <a:ea typeface="Calibri"/>
                <a:cs typeface="Calibri"/>
              </a:rPr>
              <a:t>post-it</a:t>
            </a:r>
            <a:r>
              <a:rPr lang="en-NZ">
                <a:ea typeface="Calibri"/>
                <a:cs typeface="Calibri"/>
              </a:rPr>
              <a:t> notes</a:t>
            </a:r>
          </a:p>
        </p:txBody>
      </p:sp>
      <p:sp>
        <p:nvSpPr>
          <p:cNvPr id="4" name="Slide Number Placeholder 3"/>
          <p:cNvSpPr>
            <a:spLocks noGrp="1"/>
          </p:cNvSpPr>
          <p:nvPr>
            <p:ph type="sldNum" sz="quarter" idx="5"/>
          </p:nvPr>
        </p:nvSpPr>
        <p:spPr/>
        <p:txBody>
          <a:bodyPr/>
          <a:lstStyle/>
          <a:p>
            <a:fld id="{732A1FBF-7EB0-480E-98DA-A10430D36293}" type="slidenum">
              <a:rPr lang="en-NZ" smtClean="0"/>
              <a:pPr/>
              <a:t>3</a:t>
            </a:fld>
            <a:endParaRPr lang="en-NZ"/>
          </a:p>
        </p:txBody>
      </p:sp>
    </p:spTree>
    <p:extLst>
      <p:ext uri="{BB962C8B-B14F-4D97-AF65-F5344CB8AC3E}">
        <p14:creationId xmlns:p14="http://schemas.microsoft.com/office/powerpoint/2010/main" val="2379108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5349902D-7B0D-4728-A3A1-641D3DF42826}" type="slidenum">
              <a:rPr lang="en-NZ" smtClean="0"/>
              <a:t>39</a:t>
            </a:fld>
            <a:endParaRPr lang="en-NZ"/>
          </a:p>
        </p:txBody>
      </p:sp>
    </p:spTree>
    <p:extLst>
      <p:ext uri="{BB962C8B-B14F-4D97-AF65-F5344CB8AC3E}">
        <p14:creationId xmlns:p14="http://schemas.microsoft.com/office/powerpoint/2010/main" val="176633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32A1FBF-7EB0-480E-98DA-A10430D36293}" type="slidenum">
              <a:rPr lang="en-NZ" smtClean="0"/>
              <a:pPr/>
              <a:t>41</a:t>
            </a:fld>
            <a:endParaRPr lang="en-NZ"/>
          </a:p>
        </p:txBody>
      </p:sp>
    </p:spTree>
    <p:extLst>
      <p:ext uri="{BB962C8B-B14F-4D97-AF65-F5344CB8AC3E}">
        <p14:creationId xmlns:p14="http://schemas.microsoft.com/office/powerpoint/2010/main" val="273494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Watch to end of Nina’s section</a:t>
            </a:r>
          </a:p>
          <a:p>
            <a:r>
              <a:rPr lang="en-NZ" u="none" dirty="0"/>
              <a:t>After this, you could revisit the activity on slide 3 and reflect on what you have learnt, or do the activity on slide 5.</a:t>
            </a:r>
            <a:endParaRPr lang="en-NZ" u="none" dirty="0">
              <a:ea typeface="Calibri"/>
              <a:cs typeface="Calibri"/>
            </a:endParaRPr>
          </a:p>
        </p:txBody>
      </p:sp>
      <p:sp>
        <p:nvSpPr>
          <p:cNvPr id="4" name="Slide Number Placeholder 3"/>
          <p:cNvSpPr>
            <a:spLocks noGrp="1"/>
          </p:cNvSpPr>
          <p:nvPr>
            <p:ph type="sldNum" sz="quarter" idx="5"/>
          </p:nvPr>
        </p:nvSpPr>
        <p:spPr/>
        <p:txBody>
          <a:bodyPr/>
          <a:lstStyle/>
          <a:p>
            <a:fld id="{5349902D-7B0D-4728-A3A1-641D3DF42826}" type="slidenum">
              <a:rPr lang="en-NZ" smtClean="0"/>
              <a:t>4</a:t>
            </a:fld>
            <a:endParaRPr lang="en-NZ"/>
          </a:p>
        </p:txBody>
      </p:sp>
    </p:spTree>
    <p:extLst>
      <p:ext uri="{BB962C8B-B14F-4D97-AF65-F5344CB8AC3E}">
        <p14:creationId xmlns:p14="http://schemas.microsoft.com/office/powerpoint/2010/main" val="290328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ea typeface="Calibri"/>
              <a:cs typeface="Calibri"/>
            </a:endParaRPr>
          </a:p>
        </p:txBody>
      </p:sp>
      <p:sp>
        <p:nvSpPr>
          <p:cNvPr id="4" name="Slide Number Placeholder 3"/>
          <p:cNvSpPr>
            <a:spLocks noGrp="1"/>
          </p:cNvSpPr>
          <p:nvPr>
            <p:ph type="sldNum" sz="quarter" idx="5"/>
          </p:nvPr>
        </p:nvSpPr>
        <p:spPr/>
        <p:txBody>
          <a:bodyPr/>
          <a:lstStyle/>
          <a:p>
            <a:fld id="{732A1FBF-7EB0-480E-98DA-A10430D36293}" type="slidenum">
              <a:rPr lang="en-NZ" smtClean="0"/>
              <a:pPr/>
              <a:t>5</a:t>
            </a:fld>
            <a:endParaRPr lang="en-NZ"/>
          </a:p>
        </p:txBody>
      </p:sp>
    </p:spTree>
    <p:extLst>
      <p:ext uri="{BB962C8B-B14F-4D97-AF65-F5344CB8AC3E}">
        <p14:creationId xmlns:p14="http://schemas.microsoft.com/office/powerpoint/2010/main" val="302069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fld id="{732A1FBF-7EB0-480E-98DA-A10430D36293}" type="slidenum">
              <a:rPr lang="en-NZ" smtClean="0"/>
              <a:pPr/>
              <a:t>6</a:t>
            </a:fld>
            <a:endParaRPr lang="en-NZ"/>
          </a:p>
        </p:txBody>
      </p:sp>
    </p:spTree>
    <p:extLst>
      <p:ext uri="{BB962C8B-B14F-4D97-AF65-F5344CB8AC3E}">
        <p14:creationId xmlns:p14="http://schemas.microsoft.com/office/powerpoint/2010/main" val="196830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Segoe UI" panose="020B0502040204020203" pitchFamily="34" charset="0"/>
              </a:rPr>
              <a:t>Further to the “Be aware”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Adding unnecessary guidance increases cognitive load for an expert in a domain, as they have to integrate the instruction with their existing expert knowledge.</a:t>
            </a:r>
            <a:endParaRPr lang="en-NZ" dirty="0"/>
          </a:p>
          <a:p>
            <a:endParaRPr lang="en-NZ" dirty="0"/>
          </a:p>
        </p:txBody>
      </p:sp>
      <p:sp>
        <p:nvSpPr>
          <p:cNvPr id="4" name="Slide Number Placeholder 3"/>
          <p:cNvSpPr>
            <a:spLocks noGrp="1"/>
          </p:cNvSpPr>
          <p:nvPr>
            <p:ph type="sldNum" sz="quarter" idx="5"/>
          </p:nvPr>
        </p:nvSpPr>
        <p:spPr/>
        <p:txBody>
          <a:bodyPr/>
          <a:lstStyle/>
          <a:p>
            <a:fld id="{5349902D-7B0D-4728-A3A1-641D3DF42826}" type="slidenum">
              <a:rPr lang="en-NZ" smtClean="0"/>
              <a:t>8</a:t>
            </a:fld>
            <a:endParaRPr lang="en-NZ"/>
          </a:p>
        </p:txBody>
      </p:sp>
    </p:spTree>
    <p:extLst>
      <p:ext uri="{BB962C8B-B14F-4D97-AF65-F5344CB8AC3E}">
        <p14:creationId xmlns:p14="http://schemas.microsoft.com/office/powerpoint/2010/main" val="328192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By breaking 128 into 100 (one hundreds), 20 (two tens) and 8 (8 units) and multiplying each by 8 we are breaking down the problem. Colours activate prior knowledge about place value and partitioning.</a:t>
            </a:r>
          </a:p>
          <a:p>
            <a:endParaRPr lang="en-NZ" dirty="0"/>
          </a:p>
          <a:p>
            <a:r>
              <a:rPr lang="en-NZ" dirty="0"/>
              <a:t>In each example there is less scaffolding. As the support gradually fades students become more independent, applying the same method that they have learned to similar problems.</a:t>
            </a:r>
          </a:p>
        </p:txBody>
      </p:sp>
      <p:sp>
        <p:nvSpPr>
          <p:cNvPr id="4" name="Slide Number Placeholder 3"/>
          <p:cNvSpPr>
            <a:spLocks noGrp="1"/>
          </p:cNvSpPr>
          <p:nvPr>
            <p:ph type="sldNum" sz="quarter" idx="5"/>
          </p:nvPr>
        </p:nvSpPr>
        <p:spPr/>
        <p:txBody>
          <a:bodyPr/>
          <a:lstStyle/>
          <a:p>
            <a:fld id="{5349902D-7B0D-4728-A3A1-641D3DF42826}" type="slidenum">
              <a:rPr lang="en-NZ" smtClean="0"/>
              <a:t>9</a:t>
            </a:fld>
            <a:endParaRPr lang="en-NZ"/>
          </a:p>
        </p:txBody>
      </p:sp>
    </p:spTree>
    <p:extLst>
      <p:ext uri="{BB962C8B-B14F-4D97-AF65-F5344CB8AC3E}">
        <p14:creationId xmlns:p14="http://schemas.microsoft.com/office/powerpoint/2010/main" val="407826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Making it Count: Teaching Maths in Years 1 to 3 (ero.govt.nz)</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https://evidence.ero.govt.nz/documents/making-it-count-teaching-maths-in-years-1-to-3</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Ask the Cognitive Scientist: Do Manipulatives Help Students Learn? (aft.org)</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https://www.aft.org/ae/fall2017/Willingham</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Animations need narrations: An experimental test of a dual-coding hypothesis. (apa.org)</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https://psycnet.apa.org/record/1992-07871-001</a:t>
            </a: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Please note these links must be copied &amp; pasted into your browser</a:t>
            </a:r>
          </a:p>
        </p:txBody>
      </p:sp>
      <p:sp>
        <p:nvSpPr>
          <p:cNvPr id="4" name="Slide Number Placeholder 3"/>
          <p:cNvSpPr>
            <a:spLocks noGrp="1"/>
          </p:cNvSpPr>
          <p:nvPr>
            <p:ph type="sldNum" sz="quarter" idx="5"/>
          </p:nvPr>
        </p:nvSpPr>
        <p:spPr/>
        <p:txBody>
          <a:bodyPr/>
          <a:lstStyle/>
          <a:p>
            <a:fld id="{5349902D-7B0D-4728-A3A1-641D3DF42826}" type="slidenum">
              <a:rPr lang="en-NZ" smtClean="0"/>
              <a:t>13</a:t>
            </a:fld>
            <a:endParaRPr lang="en-NZ"/>
          </a:p>
        </p:txBody>
      </p:sp>
    </p:spTree>
    <p:extLst>
      <p:ext uri="{BB962C8B-B14F-4D97-AF65-F5344CB8AC3E}">
        <p14:creationId xmlns:p14="http://schemas.microsoft.com/office/powerpoint/2010/main" val="237488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6DF5-A78F-5D8F-AD94-B0442A6E39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BE58657-E071-9FB7-DC0B-5E55AC198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F03EE93-C9CC-C39F-76DB-1E2CC333736C}"/>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5" name="Footer Placeholder 4">
            <a:extLst>
              <a:ext uri="{FF2B5EF4-FFF2-40B4-BE49-F238E27FC236}">
                <a16:creationId xmlns:a16="http://schemas.microsoft.com/office/drawing/2014/main" id="{972C971D-3BCC-EE37-377C-AD4EEA81BCF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A51D451-1FAF-C29C-9C43-2BB2900BD9FE}"/>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200566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096E-6EB2-5549-9862-8163DBC4633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E9792AA-4EC4-941C-87A1-5674EDB905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7B4010A-A5D8-44C4-8E38-023101C675F3}"/>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5" name="Footer Placeholder 4">
            <a:extLst>
              <a:ext uri="{FF2B5EF4-FFF2-40B4-BE49-F238E27FC236}">
                <a16:creationId xmlns:a16="http://schemas.microsoft.com/office/drawing/2014/main" id="{57590C00-C0A9-2A57-7B58-766E7BDAFF5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41040C2-EF76-9A8A-5F7F-7D46EB549743}"/>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309059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89F74-B64F-723C-5E35-7D2858F8DE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4B04118-5308-988F-4CC5-4B463CF62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A60A0AC-BC95-A021-2BF8-5DD09D13D482}"/>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5" name="Footer Placeholder 4">
            <a:extLst>
              <a:ext uri="{FF2B5EF4-FFF2-40B4-BE49-F238E27FC236}">
                <a16:creationId xmlns:a16="http://schemas.microsoft.com/office/drawing/2014/main" id="{06F743F7-28C4-733E-7295-D1665A4561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9C4BF6-3CA8-AA49-6BF6-12B20FFF9580}"/>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186428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BD31F-EE14-ECA9-3D48-6123DB9B71EE}"/>
              </a:ext>
            </a:extLst>
          </p:cNvPr>
          <p:cNvPicPr>
            <a:picLocks noChangeAspect="1"/>
          </p:cNvPicPr>
          <p:nvPr userDrawn="1"/>
        </p:nvPicPr>
        <p:blipFill>
          <a:blip r:embed="rId2"/>
          <a:stretch>
            <a:fillRect/>
          </a:stretch>
        </p:blipFill>
        <p:spPr>
          <a:xfrm>
            <a:off x="1" y="-1"/>
            <a:ext cx="12191999" cy="6858001"/>
          </a:xfrm>
          <a:prstGeom prst="rect">
            <a:avLst/>
          </a:prstGeom>
        </p:spPr>
      </p:pic>
      <p:pic>
        <p:nvPicPr>
          <p:cNvPr id="7" name="Picture 6">
            <a:extLst>
              <a:ext uri="{FF2B5EF4-FFF2-40B4-BE49-F238E27FC236}">
                <a16:creationId xmlns:a16="http://schemas.microsoft.com/office/drawing/2014/main" id="{B13A531B-4EA7-8F30-5544-B564E1A5FAA2}"/>
              </a:ext>
            </a:extLst>
          </p:cNvPr>
          <p:cNvPicPr>
            <a:picLocks noChangeAspect="1"/>
          </p:cNvPicPr>
          <p:nvPr userDrawn="1"/>
        </p:nvPicPr>
        <p:blipFill>
          <a:blip r:embed="rId3"/>
          <a:stretch>
            <a:fillRect/>
          </a:stretch>
        </p:blipFill>
        <p:spPr>
          <a:xfrm>
            <a:off x="415618" y="367725"/>
            <a:ext cx="1055372" cy="676679"/>
          </a:xfrm>
          <a:prstGeom prst="rect">
            <a:avLst/>
          </a:prstGeom>
        </p:spPr>
      </p:pic>
      <p:pic>
        <p:nvPicPr>
          <p:cNvPr id="8" name="Picture 7">
            <a:extLst>
              <a:ext uri="{FF2B5EF4-FFF2-40B4-BE49-F238E27FC236}">
                <a16:creationId xmlns:a16="http://schemas.microsoft.com/office/drawing/2014/main" id="{5134958B-DAA2-2836-1FB7-025D78CEB15C}"/>
              </a:ext>
            </a:extLst>
          </p:cNvPr>
          <p:cNvPicPr>
            <a:picLocks noChangeAspect="1"/>
          </p:cNvPicPr>
          <p:nvPr userDrawn="1"/>
        </p:nvPicPr>
        <p:blipFill>
          <a:blip r:embed="rId4"/>
          <a:stretch>
            <a:fillRect/>
          </a:stretch>
        </p:blipFill>
        <p:spPr>
          <a:xfrm>
            <a:off x="7774785" y="-1"/>
            <a:ext cx="4406900" cy="6858001"/>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25821666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03119"/>
            <a:ext cx="10067543" cy="733495"/>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5" name="Text Placeholder 4"/>
          <p:cNvSpPr>
            <a:spLocks noGrp="1"/>
          </p:cNvSpPr>
          <p:nvPr>
            <p:ph type="body" sz="quarter" idx="13" hasCustomPrompt="1"/>
          </p:nvPr>
        </p:nvSpPr>
        <p:spPr>
          <a:xfrm>
            <a:off x="338329" y="1318104"/>
            <a:ext cx="11513109" cy="4651821"/>
          </a:xfrm>
        </p:spPr>
        <p:txBody>
          <a:bodyPr>
            <a:normAutofit/>
          </a:bodyPr>
          <a:lstStyle>
            <a:lvl1pPr>
              <a:buClr>
                <a:srgbClr val="641C2E"/>
              </a:buClr>
              <a:defRPr sz="2000"/>
            </a:lvl1pPr>
          </a:lstStyle>
          <a:p>
            <a:pPr lvl="0"/>
            <a:r>
              <a:rPr lang="en-US"/>
              <a:t>Bullet List</a:t>
            </a:r>
          </a:p>
          <a:p>
            <a:pPr lvl="0"/>
            <a:r>
              <a:rPr lang="en-US"/>
              <a:t>Bullet List</a:t>
            </a:r>
          </a:p>
          <a:p>
            <a:pPr lvl="0"/>
            <a:r>
              <a:rPr lang="en-US"/>
              <a:t>Bullet List</a:t>
            </a:r>
          </a:p>
        </p:txBody>
      </p:sp>
      <p:sp>
        <p:nvSpPr>
          <p:cNvPr id="16" name="Slide Number Placeholder 5">
            <a:extLst>
              <a:ext uri="{FF2B5EF4-FFF2-40B4-BE49-F238E27FC236}">
                <a16:creationId xmlns:a16="http://schemas.microsoft.com/office/drawing/2014/main" id="{F550189A-D43B-FDC9-0005-0F5BB82E959F}"/>
              </a:ext>
            </a:extLst>
          </p:cNvPr>
          <p:cNvSpPr>
            <a:spLocks noGrp="1"/>
          </p:cNvSpPr>
          <p:nvPr>
            <p:ph type="sldNum" sz="quarter" idx="12"/>
          </p:nvPr>
        </p:nvSpPr>
        <p:spPr>
          <a:xfrm>
            <a:off x="479182"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7" name="Footer Placeholder 4">
            <a:extLst>
              <a:ext uri="{FF2B5EF4-FFF2-40B4-BE49-F238E27FC236}">
                <a16:creationId xmlns:a16="http://schemas.microsoft.com/office/drawing/2014/main" id="{10FFF7D1-641F-417C-4DE4-782D603A955C}"/>
              </a:ext>
            </a:extLst>
          </p:cNvPr>
          <p:cNvSpPr>
            <a:spLocks noGrp="1"/>
          </p:cNvSpPr>
          <p:nvPr>
            <p:ph type="ftr" sz="quarter" idx="11"/>
          </p:nvPr>
        </p:nvSpPr>
        <p:spPr>
          <a:xfrm>
            <a:off x="1534953"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18" name="TextBox 17">
            <a:extLst>
              <a:ext uri="{FF2B5EF4-FFF2-40B4-BE49-F238E27FC236}">
                <a16:creationId xmlns:a16="http://schemas.microsoft.com/office/drawing/2014/main" id="{4A0BDC12-2CB2-EB7A-3F86-6779F6CA365D}"/>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temahau.govt.nz</a:t>
            </a:r>
            <a:endParaRPr lang="en-NZ" sz="1200">
              <a:solidFill>
                <a:schemeClr val="tx1"/>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D8ED1D2-E0D7-6ACB-A1E8-A2E0547505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560" y="6141716"/>
            <a:ext cx="220268" cy="441695"/>
          </a:xfrm>
          <a:prstGeom prst="rect">
            <a:avLst/>
          </a:prstGeom>
        </p:spPr>
      </p:pic>
      <p:pic>
        <p:nvPicPr>
          <p:cNvPr id="4" name="Picture 3">
            <a:extLst>
              <a:ext uri="{FF2B5EF4-FFF2-40B4-BE49-F238E27FC236}">
                <a16:creationId xmlns:a16="http://schemas.microsoft.com/office/drawing/2014/main" id="{E7447F6A-09CD-FB81-E9FD-9F627AC28F60}"/>
              </a:ext>
            </a:extLst>
          </p:cNvPr>
          <p:cNvPicPr>
            <a:picLocks noChangeAspect="1"/>
          </p:cNvPicPr>
          <p:nvPr userDrawn="1"/>
        </p:nvPicPr>
        <p:blipFill>
          <a:blip r:embed="rId3"/>
          <a:stretch>
            <a:fillRect/>
          </a:stretch>
        </p:blipFill>
        <p:spPr>
          <a:xfrm>
            <a:off x="10754528" y="300140"/>
            <a:ext cx="1079500" cy="692150"/>
          </a:xfrm>
          <a:prstGeom prst="rect">
            <a:avLst/>
          </a:prstGeom>
        </p:spPr>
      </p:pic>
    </p:spTree>
    <p:extLst>
      <p:ext uri="{BB962C8B-B14F-4D97-AF65-F5344CB8AC3E}">
        <p14:creationId xmlns:p14="http://schemas.microsoft.com/office/powerpoint/2010/main" val="384812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a:xfrm>
            <a:off x="6091629" y="1327247"/>
            <a:ext cx="5759810" cy="4416552"/>
          </a:xfrm>
        </p:spPr>
        <p:txBody>
          <a:bodyPr/>
          <a:lstStyle>
            <a:lvl1pPr marL="0" indent="0">
              <a:buClr>
                <a:srgbClr val="641C2E"/>
              </a:buClr>
              <a:buNone/>
              <a:defRPr/>
            </a:lvl1pPr>
          </a:lstStyle>
          <a:p>
            <a:r>
              <a:rPr lang="en-US"/>
              <a:t>Click icon to add picture</a:t>
            </a:r>
            <a:endParaRPr lang="en-NZ"/>
          </a:p>
        </p:txBody>
      </p:sp>
      <p:sp>
        <p:nvSpPr>
          <p:cNvPr id="17" name="Slide Number Placeholder 5">
            <a:extLst>
              <a:ext uri="{FF2B5EF4-FFF2-40B4-BE49-F238E27FC236}">
                <a16:creationId xmlns:a16="http://schemas.microsoft.com/office/drawing/2014/main" id="{F364B048-671B-6E49-F717-E2FA158C0ACD}"/>
              </a:ext>
            </a:extLst>
          </p:cNvPr>
          <p:cNvSpPr>
            <a:spLocks noGrp="1"/>
          </p:cNvSpPr>
          <p:nvPr>
            <p:ph type="sldNum" sz="quarter" idx="12"/>
          </p:nvPr>
        </p:nvSpPr>
        <p:spPr>
          <a:xfrm>
            <a:off x="479182"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8" name="Footer Placeholder 4">
            <a:extLst>
              <a:ext uri="{FF2B5EF4-FFF2-40B4-BE49-F238E27FC236}">
                <a16:creationId xmlns:a16="http://schemas.microsoft.com/office/drawing/2014/main" id="{35464C3C-EE63-2CBB-EC8D-FFF45EBD2459}"/>
              </a:ext>
            </a:extLst>
          </p:cNvPr>
          <p:cNvSpPr>
            <a:spLocks noGrp="1"/>
          </p:cNvSpPr>
          <p:nvPr>
            <p:ph type="ftr" sz="quarter" idx="11"/>
          </p:nvPr>
        </p:nvSpPr>
        <p:spPr>
          <a:xfrm>
            <a:off x="1534953"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19" name="TextBox 18">
            <a:extLst>
              <a:ext uri="{FF2B5EF4-FFF2-40B4-BE49-F238E27FC236}">
                <a16:creationId xmlns:a16="http://schemas.microsoft.com/office/drawing/2014/main" id="{90379DD9-18BB-BB12-60B5-042094AEE70A}"/>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temahau.govt.nz</a:t>
            </a:r>
            <a:endParaRPr lang="en-NZ" sz="1200">
              <a:solidFill>
                <a:schemeClr val="tx1"/>
              </a:solidFill>
              <a:latin typeface="Arial" pitchFamily="34" charset="0"/>
              <a:cs typeface="Arial" pitchFamily="34" charset="0"/>
            </a:endParaRPr>
          </a:p>
        </p:txBody>
      </p:sp>
      <p:sp>
        <p:nvSpPr>
          <p:cNvPr id="4" name="Text Placeholder 17">
            <a:extLst>
              <a:ext uri="{FF2B5EF4-FFF2-40B4-BE49-F238E27FC236}">
                <a16:creationId xmlns:a16="http://schemas.microsoft.com/office/drawing/2014/main" id="{70638733-4CEC-B382-C71A-557BAC62E234}"/>
              </a:ext>
            </a:extLst>
          </p:cNvPr>
          <p:cNvSpPr>
            <a:spLocks noGrp="1"/>
          </p:cNvSpPr>
          <p:nvPr>
            <p:ph type="body" sz="quarter" idx="14"/>
          </p:nvPr>
        </p:nvSpPr>
        <p:spPr>
          <a:xfrm>
            <a:off x="347474" y="1327247"/>
            <a:ext cx="5415012" cy="4396195"/>
          </a:xfrm>
        </p:spPr>
        <p:txBody>
          <a:bodyPr/>
          <a:lstStyle>
            <a:lvl1pPr>
              <a:buClr>
                <a:srgbClr val="641C2E"/>
              </a:buClr>
              <a:defRPr/>
            </a:lvl1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itle 1">
            <a:extLst>
              <a:ext uri="{FF2B5EF4-FFF2-40B4-BE49-F238E27FC236}">
                <a16:creationId xmlns:a16="http://schemas.microsoft.com/office/drawing/2014/main" id="{E58FA16A-6AB0-B0D1-133A-44E65E79C658}"/>
              </a:ext>
            </a:extLst>
          </p:cNvPr>
          <p:cNvSpPr>
            <a:spLocks noGrp="1"/>
          </p:cNvSpPr>
          <p:nvPr>
            <p:ph type="title" hasCustomPrompt="1"/>
          </p:nvPr>
        </p:nvSpPr>
        <p:spPr>
          <a:xfrm>
            <a:off x="347472" y="303119"/>
            <a:ext cx="10067543" cy="71323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pic>
        <p:nvPicPr>
          <p:cNvPr id="8" name="Picture 7">
            <a:extLst>
              <a:ext uri="{FF2B5EF4-FFF2-40B4-BE49-F238E27FC236}">
                <a16:creationId xmlns:a16="http://schemas.microsoft.com/office/drawing/2014/main" id="{69C8B441-5B1B-9517-A37B-1DC18AC34C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560" y="6141716"/>
            <a:ext cx="220268" cy="441695"/>
          </a:xfrm>
          <a:prstGeom prst="rect">
            <a:avLst/>
          </a:prstGeom>
        </p:spPr>
      </p:pic>
      <p:pic>
        <p:nvPicPr>
          <p:cNvPr id="2" name="Picture 1">
            <a:extLst>
              <a:ext uri="{FF2B5EF4-FFF2-40B4-BE49-F238E27FC236}">
                <a16:creationId xmlns:a16="http://schemas.microsoft.com/office/drawing/2014/main" id="{6D09CCFD-8D18-F8FB-6C1E-F2290EADF9CF}"/>
              </a:ext>
            </a:extLst>
          </p:cNvPr>
          <p:cNvPicPr>
            <a:picLocks noChangeAspect="1"/>
          </p:cNvPicPr>
          <p:nvPr userDrawn="1"/>
        </p:nvPicPr>
        <p:blipFill>
          <a:blip r:embed="rId3"/>
          <a:stretch>
            <a:fillRect/>
          </a:stretch>
        </p:blipFill>
        <p:spPr>
          <a:xfrm>
            <a:off x="10754528" y="300140"/>
            <a:ext cx="1079500" cy="692150"/>
          </a:xfrm>
          <a:prstGeom prst="rect">
            <a:avLst/>
          </a:prstGeom>
        </p:spPr>
      </p:pic>
    </p:spTree>
    <p:extLst>
      <p:ext uri="{BB962C8B-B14F-4D97-AF65-F5344CB8AC3E}">
        <p14:creationId xmlns:p14="http://schemas.microsoft.com/office/powerpoint/2010/main" val="260782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03119"/>
            <a:ext cx="10067543" cy="733495"/>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5" name="Text Placeholder 4"/>
          <p:cNvSpPr>
            <a:spLocks noGrp="1"/>
          </p:cNvSpPr>
          <p:nvPr>
            <p:ph type="body" sz="quarter" idx="13" hasCustomPrompt="1"/>
          </p:nvPr>
        </p:nvSpPr>
        <p:spPr>
          <a:xfrm>
            <a:off x="338330" y="1318104"/>
            <a:ext cx="5432276" cy="4651821"/>
          </a:xfrm>
        </p:spPr>
        <p:txBody>
          <a:bodyPr>
            <a:normAutofit/>
          </a:bodyPr>
          <a:lstStyle>
            <a:lvl1pPr>
              <a:buClr>
                <a:srgbClr val="641C2E"/>
              </a:buClr>
              <a:defRPr sz="2000"/>
            </a:lvl1pPr>
          </a:lstStyle>
          <a:p>
            <a:pPr lvl="0"/>
            <a:r>
              <a:rPr lang="en-US"/>
              <a:t>Bullet List</a:t>
            </a:r>
          </a:p>
          <a:p>
            <a:pPr lvl="0"/>
            <a:r>
              <a:rPr lang="en-US"/>
              <a:t>Bullet List</a:t>
            </a:r>
          </a:p>
          <a:p>
            <a:pPr lvl="0"/>
            <a:r>
              <a:rPr lang="en-US"/>
              <a:t>Bullet List</a:t>
            </a:r>
          </a:p>
        </p:txBody>
      </p:sp>
      <p:sp>
        <p:nvSpPr>
          <p:cNvPr id="16" name="Slide Number Placeholder 5">
            <a:extLst>
              <a:ext uri="{FF2B5EF4-FFF2-40B4-BE49-F238E27FC236}">
                <a16:creationId xmlns:a16="http://schemas.microsoft.com/office/drawing/2014/main" id="{F550189A-D43B-FDC9-0005-0F5BB82E959F}"/>
              </a:ext>
            </a:extLst>
          </p:cNvPr>
          <p:cNvSpPr>
            <a:spLocks noGrp="1"/>
          </p:cNvSpPr>
          <p:nvPr>
            <p:ph type="sldNum" sz="quarter" idx="12"/>
          </p:nvPr>
        </p:nvSpPr>
        <p:spPr>
          <a:xfrm>
            <a:off x="479182"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7" name="Footer Placeholder 4">
            <a:extLst>
              <a:ext uri="{FF2B5EF4-FFF2-40B4-BE49-F238E27FC236}">
                <a16:creationId xmlns:a16="http://schemas.microsoft.com/office/drawing/2014/main" id="{10FFF7D1-641F-417C-4DE4-782D603A955C}"/>
              </a:ext>
            </a:extLst>
          </p:cNvPr>
          <p:cNvSpPr>
            <a:spLocks noGrp="1"/>
          </p:cNvSpPr>
          <p:nvPr>
            <p:ph type="ftr" sz="quarter" idx="11"/>
          </p:nvPr>
        </p:nvSpPr>
        <p:spPr>
          <a:xfrm>
            <a:off x="1534953"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18" name="TextBox 17">
            <a:extLst>
              <a:ext uri="{FF2B5EF4-FFF2-40B4-BE49-F238E27FC236}">
                <a16:creationId xmlns:a16="http://schemas.microsoft.com/office/drawing/2014/main" id="{4A0BDC12-2CB2-EB7A-3F86-6779F6CA365D}"/>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temahau.govt.nz</a:t>
            </a:r>
            <a:endParaRPr lang="en-NZ" sz="1200">
              <a:solidFill>
                <a:schemeClr val="tx1"/>
              </a:solidFill>
              <a:latin typeface="Arial" pitchFamily="34" charset="0"/>
              <a:cs typeface="Arial" pitchFamily="34" charset="0"/>
            </a:endParaRPr>
          </a:p>
        </p:txBody>
      </p:sp>
      <p:sp>
        <p:nvSpPr>
          <p:cNvPr id="4" name="Picture Placeholder 3">
            <a:extLst>
              <a:ext uri="{FF2B5EF4-FFF2-40B4-BE49-F238E27FC236}">
                <a16:creationId xmlns:a16="http://schemas.microsoft.com/office/drawing/2014/main" id="{DF79281B-6544-BE02-4D21-DB70EF28D529}"/>
              </a:ext>
            </a:extLst>
          </p:cNvPr>
          <p:cNvSpPr>
            <a:spLocks noGrp="1"/>
          </p:cNvSpPr>
          <p:nvPr>
            <p:ph type="pic" sz="quarter" idx="14"/>
          </p:nvPr>
        </p:nvSpPr>
        <p:spPr>
          <a:xfrm>
            <a:off x="6096000" y="1318104"/>
            <a:ext cx="5754688" cy="4652484"/>
          </a:xfrm>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
                <a:srgbClr val="641C2E"/>
              </a:buClr>
              <a:buSzTx/>
              <a:buFontTx/>
              <a:buNone/>
              <a:tabLst/>
              <a:defRPr/>
            </a:pPr>
            <a:r>
              <a:rPr lang="en-US"/>
              <a:t>Click icon to add picture</a:t>
            </a:r>
            <a:endParaRPr lang="en-NZ"/>
          </a:p>
        </p:txBody>
      </p:sp>
      <p:pic>
        <p:nvPicPr>
          <p:cNvPr id="7" name="Picture 6">
            <a:extLst>
              <a:ext uri="{FF2B5EF4-FFF2-40B4-BE49-F238E27FC236}">
                <a16:creationId xmlns:a16="http://schemas.microsoft.com/office/drawing/2014/main" id="{D0471B6C-269D-C7DA-0EE9-8AFFBC8BFB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560" y="6141716"/>
            <a:ext cx="220268" cy="441695"/>
          </a:xfrm>
          <a:prstGeom prst="rect">
            <a:avLst/>
          </a:prstGeom>
        </p:spPr>
      </p:pic>
      <p:pic>
        <p:nvPicPr>
          <p:cNvPr id="3" name="Picture 2">
            <a:extLst>
              <a:ext uri="{FF2B5EF4-FFF2-40B4-BE49-F238E27FC236}">
                <a16:creationId xmlns:a16="http://schemas.microsoft.com/office/drawing/2014/main" id="{046E2D37-FCBF-586A-D216-80BE08FDDBA3}"/>
              </a:ext>
            </a:extLst>
          </p:cNvPr>
          <p:cNvPicPr>
            <a:picLocks noChangeAspect="1"/>
          </p:cNvPicPr>
          <p:nvPr userDrawn="1"/>
        </p:nvPicPr>
        <p:blipFill>
          <a:blip r:embed="rId3"/>
          <a:stretch>
            <a:fillRect/>
          </a:stretch>
        </p:blipFill>
        <p:spPr>
          <a:xfrm>
            <a:off x="10754528" y="300140"/>
            <a:ext cx="1079500" cy="692150"/>
          </a:xfrm>
          <a:prstGeom prst="rect">
            <a:avLst/>
          </a:prstGeom>
        </p:spPr>
      </p:pic>
    </p:spTree>
    <p:extLst>
      <p:ext uri="{BB962C8B-B14F-4D97-AF65-F5344CB8AC3E}">
        <p14:creationId xmlns:p14="http://schemas.microsoft.com/office/powerpoint/2010/main" val="27737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CE1B5-CE53-B2A2-6904-F730FB2E77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095" b="31620"/>
          <a:stretch/>
        </p:blipFill>
        <p:spPr>
          <a:xfrm>
            <a:off x="-44273" y="0"/>
            <a:ext cx="12233940" cy="6858000"/>
          </a:xfrm>
          <a:prstGeom prst="rect">
            <a:avLst/>
          </a:prstGeom>
        </p:spPr>
      </p:pic>
    </p:spTree>
    <p:extLst>
      <p:ext uri="{BB962C8B-B14F-4D97-AF65-F5344CB8AC3E}">
        <p14:creationId xmlns:p14="http://schemas.microsoft.com/office/powerpoint/2010/main" val="111050146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7A47-BAAF-AA25-35C1-179754FE931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57B85AC-6A74-0456-F2D7-E72164D8E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8DF5829-8C08-FA3C-255B-B45D55029EC4}"/>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5" name="Footer Placeholder 4">
            <a:extLst>
              <a:ext uri="{FF2B5EF4-FFF2-40B4-BE49-F238E27FC236}">
                <a16:creationId xmlns:a16="http://schemas.microsoft.com/office/drawing/2014/main" id="{FF38CE94-3F46-AECB-B3B8-3F9D2017C0D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2BDA462-0142-A008-CB5F-9AEF99D4D8D6}"/>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408165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849D-AB3F-4337-84D9-62FD2B0DD2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66E6FE2-D25A-56E4-61B2-A26F2A3DB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ABBC3-3624-D3B4-92F5-3AA7528A8956}"/>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5" name="Footer Placeholder 4">
            <a:extLst>
              <a:ext uri="{FF2B5EF4-FFF2-40B4-BE49-F238E27FC236}">
                <a16:creationId xmlns:a16="http://schemas.microsoft.com/office/drawing/2014/main" id="{5895D2DB-FEBA-4066-101A-0D38AD02254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0CA6D8-BFBE-9872-4D00-25310454C27D}"/>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86022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3938-E28D-1B9C-9674-11ECB99C6B4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8F2BDB0-69B9-1EA7-384B-201F3EB919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4E776CA6-0D3A-1716-44F9-3BED1B736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F7AF14C-456A-CF0E-FF26-5001747D52CE}"/>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6" name="Footer Placeholder 5">
            <a:extLst>
              <a:ext uri="{FF2B5EF4-FFF2-40B4-BE49-F238E27FC236}">
                <a16:creationId xmlns:a16="http://schemas.microsoft.com/office/drawing/2014/main" id="{F7CDD10D-AEEA-47CE-4966-510D121875E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6475823-B26B-8789-A3FE-6647731F9E74}"/>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230855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C558-5D18-F64B-0CBE-D9E69B80522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04BCACF-FD60-B702-3C60-F4578C928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38E402-6546-34C4-A442-1E6434B9E4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4E1AA8D-4E4D-747B-38DA-AA11AB14B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88338-9036-1F09-BC34-5D5417F855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8D2EA8B-0510-F61D-B5EA-2F3891280D88}"/>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8" name="Footer Placeholder 7">
            <a:extLst>
              <a:ext uri="{FF2B5EF4-FFF2-40B4-BE49-F238E27FC236}">
                <a16:creationId xmlns:a16="http://schemas.microsoft.com/office/drawing/2014/main" id="{052CA051-D34E-C692-0E58-48FDEC87ADC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ECCF646-FF5A-4573-D88E-6928C05C5717}"/>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278154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C8-2F13-F9A0-DE3A-3281F071278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7FF57B8-CE7B-245D-F95E-9088F8E83F51}"/>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4" name="Footer Placeholder 3">
            <a:extLst>
              <a:ext uri="{FF2B5EF4-FFF2-40B4-BE49-F238E27FC236}">
                <a16:creationId xmlns:a16="http://schemas.microsoft.com/office/drawing/2014/main" id="{8BB4A5E5-F2DC-9201-4C33-0A398BCF13A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E342ECBB-B895-D0CB-4BAF-578CF97E842F}"/>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218864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3AEB4-931E-FA97-BC09-FF1CC9274F3F}"/>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3" name="Footer Placeholder 2">
            <a:extLst>
              <a:ext uri="{FF2B5EF4-FFF2-40B4-BE49-F238E27FC236}">
                <a16:creationId xmlns:a16="http://schemas.microsoft.com/office/drawing/2014/main" id="{20DE1328-70C3-E5A2-3CB6-C0575BFA7F7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7F3158E-336D-2044-4547-D40E0CD3552A}"/>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32970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6D1D-2086-2F64-7663-631D4EA14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35BC294-614C-7E2E-B731-8888B5B67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B7B9A5BE-5547-4CA1-D59C-913BCD97B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D547C-846B-95FE-993D-996C77586846}"/>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6" name="Footer Placeholder 5">
            <a:extLst>
              <a:ext uri="{FF2B5EF4-FFF2-40B4-BE49-F238E27FC236}">
                <a16:creationId xmlns:a16="http://schemas.microsoft.com/office/drawing/2014/main" id="{F0D6E928-63CA-4699-FAC2-CE72D319370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C1E9EF8-A96B-FB0F-9958-85A6D449FCF7}"/>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42816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625E-EEC1-A00D-DEA7-D92911FC1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E3F195A-0445-D542-1C72-7C70659F4D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0CA41A1-D29B-112E-519E-AC54CAE05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241C27-FC01-78A8-EAA2-3618BF09B350}"/>
              </a:ext>
            </a:extLst>
          </p:cNvPr>
          <p:cNvSpPr>
            <a:spLocks noGrp="1"/>
          </p:cNvSpPr>
          <p:nvPr>
            <p:ph type="dt" sz="half" idx="10"/>
          </p:nvPr>
        </p:nvSpPr>
        <p:spPr/>
        <p:txBody>
          <a:bodyPr/>
          <a:lstStyle/>
          <a:p>
            <a:fld id="{70233D84-28A2-43FC-AF9B-55A9B0CFF60F}" type="datetimeFigureOut">
              <a:rPr lang="en-NZ" smtClean="0"/>
              <a:t>24/05/2024</a:t>
            </a:fld>
            <a:endParaRPr lang="en-NZ"/>
          </a:p>
        </p:txBody>
      </p:sp>
      <p:sp>
        <p:nvSpPr>
          <p:cNvPr id="6" name="Footer Placeholder 5">
            <a:extLst>
              <a:ext uri="{FF2B5EF4-FFF2-40B4-BE49-F238E27FC236}">
                <a16:creationId xmlns:a16="http://schemas.microsoft.com/office/drawing/2014/main" id="{88E9E151-14ED-2FF6-8387-7D62EF26F79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B817543-041B-BF8E-C04C-5DAA3DCEA7BB}"/>
              </a:ext>
            </a:extLst>
          </p:cNvPr>
          <p:cNvSpPr>
            <a:spLocks noGrp="1"/>
          </p:cNvSpPr>
          <p:nvPr>
            <p:ph type="sldNum" sz="quarter" idx="12"/>
          </p:nvPr>
        </p:nvSpPr>
        <p:spPr/>
        <p:txBody>
          <a:bodyPr/>
          <a:lstStyle/>
          <a:p>
            <a:fld id="{BB6CDF36-83E2-4AC0-8039-76DA21EB8F57}" type="slidenum">
              <a:rPr lang="en-NZ" smtClean="0"/>
              <a:t>‹#›</a:t>
            </a:fld>
            <a:endParaRPr lang="en-NZ"/>
          </a:p>
        </p:txBody>
      </p:sp>
    </p:spTree>
    <p:extLst>
      <p:ext uri="{BB962C8B-B14F-4D97-AF65-F5344CB8AC3E}">
        <p14:creationId xmlns:p14="http://schemas.microsoft.com/office/powerpoint/2010/main" val="319304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C295B-4A98-ECE1-A094-6DA497D3D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B193D6E-CEA8-B23F-1EFD-6E43BB5D4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F3E3F72-304F-AF79-A9D1-7917307A5A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3D84-28A2-43FC-AF9B-55A9B0CFF60F}" type="datetimeFigureOut">
              <a:rPr lang="en-NZ" smtClean="0"/>
              <a:t>24/05/2024</a:t>
            </a:fld>
            <a:endParaRPr lang="en-NZ"/>
          </a:p>
        </p:txBody>
      </p:sp>
      <p:sp>
        <p:nvSpPr>
          <p:cNvPr id="5" name="Footer Placeholder 4">
            <a:extLst>
              <a:ext uri="{FF2B5EF4-FFF2-40B4-BE49-F238E27FC236}">
                <a16:creationId xmlns:a16="http://schemas.microsoft.com/office/drawing/2014/main" id="{3ED8C78F-6D2C-4B90-ACDB-3BD4693AF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449EE0E-2204-616D-2A9E-F838BC78A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DF36-83E2-4AC0-8039-76DA21EB8F57}" type="slidenum">
              <a:rPr lang="en-NZ" smtClean="0"/>
              <a:t>‹#›</a:t>
            </a:fld>
            <a:endParaRPr lang="en-NZ"/>
          </a:p>
        </p:txBody>
      </p:sp>
    </p:spTree>
    <p:extLst>
      <p:ext uri="{BB962C8B-B14F-4D97-AF65-F5344CB8AC3E}">
        <p14:creationId xmlns:p14="http://schemas.microsoft.com/office/powerpoint/2010/main" val="385308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video" Target="https://player.vimeo.com/video/941790704?h=7a854997db&amp;amp;app_id=12296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newzealandcurriculum.tahurangi.education.govt.nz/ready-to-read-phonics-plus---series-introduction/5637201615.p"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player.vimeo.com/video/941790704?h=7a854997db&amp;amp;app_id=122963" TargetMode="Externa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351" y="3410449"/>
            <a:ext cx="7315200" cy="114195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NZ" sz="4400"/>
            </a:br>
            <a:r>
              <a:rPr kumimoji="0" lang="en-NZ"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Introducing and exploring</a:t>
            </a:r>
            <a:br>
              <a:rPr kumimoji="0" lang="en-NZ"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NZ" sz="440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a:t>
            </a:r>
            <a:r>
              <a:rPr lang="en-NZ" sz="4400"/>
              <a:t>he Science of Learning</a:t>
            </a:r>
            <a:br>
              <a:rPr lang="en-NZ" sz="4400"/>
            </a:br>
            <a:br>
              <a:rPr lang="en-NZ" sz="4400"/>
            </a:br>
            <a:r>
              <a:rPr lang="en-NZ" sz="2400" b="0"/>
              <a:t>2024 teacher-only day resource</a:t>
            </a:r>
            <a:endParaRPr lang="en-NZ" sz="3000" b="0"/>
          </a:p>
        </p:txBody>
      </p:sp>
    </p:spTree>
    <p:extLst>
      <p:ext uri="{BB962C8B-B14F-4D97-AF65-F5344CB8AC3E}">
        <p14:creationId xmlns:p14="http://schemas.microsoft.com/office/powerpoint/2010/main" val="36124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F4D91BF6-9058-9ACA-0B62-CDD0D3C50DAD}"/>
              </a:ext>
            </a:extLst>
          </p:cNvPr>
          <p:cNvSpPr txBox="1">
            <a:spLocks/>
          </p:cNvSpPr>
          <p:nvPr/>
        </p:nvSpPr>
        <p:spPr>
          <a:xfrm>
            <a:off x="242947" y="1172754"/>
            <a:ext cx="10240189" cy="493931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600" b="1" dirty="0">
                <a:latin typeface="Arial" panose="020B0604020202020204" pitchFamily="34" charset="0"/>
                <a:cs typeface="Arial" panose="020B0604020202020204" pitchFamily="34" charset="0"/>
              </a:rPr>
              <a:t>Consider how worked examples can be used…</a:t>
            </a:r>
          </a:p>
          <a:p>
            <a:pPr marL="442913" indent="0">
              <a:lnSpc>
                <a:spcPct val="120000"/>
              </a:lnSpc>
              <a:buFont typeface="Arial" panose="020B0604020202020204" pitchFamily="34" charset="0"/>
              <a:buNone/>
            </a:pPr>
            <a:r>
              <a:rPr lang="en-US" sz="2400" i="1" dirty="0">
                <a:latin typeface="Arial" panose="020B0604020202020204" pitchFamily="34" charset="0"/>
                <a:cs typeface="Arial" panose="020B0604020202020204" pitchFamily="34" charset="0"/>
              </a:rPr>
              <a:t>E.g., mathematical operations, conjugating verbs, negating sentences in different languages, finding unknown values in geometry, calculations in chemistry/physics, interpreting what each step of a sequence of code performs.</a:t>
            </a:r>
          </a:p>
          <a:p>
            <a:pPr marL="0" indent="0">
              <a:lnSpc>
                <a:spcPct val="120000"/>
              </a:lnSpc>
              <a:spcBef>
                <a:spcPts val="2200"/>
              </a:spcBef>
              <a:spcAft>
                <a:spcPts val="1200"/>
              </a:spcAft>
              <a:buFont typeface="Arial" panose="020B0604020202020204" pitchFamily="34" charset="0"/>
              <a:buNone/>
            </a:pPr>
            <a:r>
              <a:rPr lang="en-NZ" sz="2400" b="1" dirty="0">
                <a:solidFill>
                  <a:srgbClr val="1F1F1F"/>
                </a:solidFill>
                <a:latin typeface="Arial" panose="020B0604020202020204" pitchFamily="34" charset="0"/>
                <a:cs typeface="Arial" panose="020B0604020202020204" pitchFamily="34" charset="0"/>
              </a:rPr>
              <a:t>Have a go at producing partially solved examples to help scaffold learning for your students.</a:t>
            </a:r>
          </a:p>
          <a:p>
            <a:pPr marL="0" indent="0">
              <a:lnSpc>
                <a:spcPct val="120000"/>
              </a:lnSpc>
              <a:buFont typeface="Arial" panose="020B0604020202020204" pitchFamily="34" charset="0"/>
              <a:buNone/>
            </a:pPr>
            <a:r>
              <a:rPr lang="en-NZ" sz="2400" b="1" dirty="0">
                <a:solidFill>
                  <a:srgbClr val="1F1F1F"/>
                </a:solidFill>
                <a:latin typeface="Arial" panose="020B0604020202020204" pitchFamily="34" charset="0"/>
                <a:cs typeface="Arial" panose="020B0604020202020204" pitchFamily="34" charset="0"/>
              </a:rPr>
              <a:t>Consider how you might gradually fade the support as proficiency develops.</a:t>
            </a:r>
          </a:p>
          <a:p>
            <a:pPr marL="442913" indent="0">
              <a:lnSpc>
                <a:spcPct val="120000"/>
              </a:lnSpc>
              <a:buFont typeface="Arial" panose="020B0604020202020204" pitchFamily="34" charset="0"/>
              <a:buNone/>
            </a:pPr>
            <a:r>
              <a:rPr lang="en-NZ" sz="2400" i="1" dirty="0">
                <a:solidFill>
                  <a:srgbClr val="1F1F1F"/>
                </a:solidFill>
                <a:latin typeface="Arial" panose="020B0604020202020204" pitchFamily="34" charset="0"/>
                <a:cs typeface="Arial" panose="020B0604020202020204" pitchFamily="34" charset="0"/>
              </a:rPr>
              <a:t>You might try using a worked example with a deliberate mistake</a:t>
            </a:r>
          </a:p>
        </p:txBody>
      </p:sp>
      <p:sp>
        <p:nvSpPr>
          <p:cNvPr id="5" name="Rectangle: Rounded Corners 4">
            <a:extLst>
              <a:ext uri="{FF2B5EF4-FFF2-40B4-BE49-F238E27FC236}">
                <a16:creationId xmlns:a16="http://schemas.microsoft.com/office/drawing/2014/main" id="{3E9E751C-0526-9963-8D54-5B24413CDC85}"/>
              </a:ext>
            </a:extLst>
          </p:cNvPr>
          <p:cNvSpPr/>
          <p:nvPr/>
        </p:nvSpPr>
        <p:spPr>
          <a:xfrm>
            <a:off x="-479253" y="304212"/>
            <a:ext cx="9401689"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Worked Example Effect Reflection Activity</a:t>
            </a:r>
          </a:p>
        </p:txBody>
      </p:sp>
      <p:sp>
        <p:nvSpPr>
          <p:cNvPr id="6" name="Slide Number Placeholder 3">
            <a:extLst>
              <a:ext uri="{FF2B5EF4-FFF2-40B4-BE49-F238E27FC236}">
                <a16:creationId xmlns:a16="http://schemas.microsoft.com/office/drawing/2014/main" id="{003FAC4C-A5E2-A4B5-C97D-0969AFB170EC}"/>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10</a:t>
            </a:fld>
            <a:endParaRPr lang="en-NZ"/>
          </a:p>
        </p:txBody>
      </p:sp>
    </p:spTree>
    <p:extLst>
      <p:ext uri="{BB962C8B-B14F-4D97-AF65-F5344CB8AC3E}">
        <p14:creationId xmlns:p14="http://schemas.microsoft.com/office/powerpoint/2010/main" val="400757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51CA66-8004-564F-BD35-5D5AE09ED491}"/>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11</a:t>
            </a:fld>
            <a:endParaRPr lang="en-NZ"/>
          </a:p>
        </p:txBody>
      </p:sp>
      <p:sp>
        <p:nvSpPr>
          <p:cNvPr id="5" name="Content Placeholder 2">
            <a:extLst>
              <a:ext uri="{FF2B5EF4-FFF2-40B4-BE49-F238E27FC236}">
                <a16:creationId xmlns:a16="http://schemas.microsoft.com/office/drawing/2014/main" id="{302051E7-B95A-7855-5838-67EB0B03987A}"/>
              </a:ext>
            </a:extLst>
          </p:cNvPr>
          <p:cNvSpPr txBox="1">
            <a:spLocks/>
          </p:cNvSpPr>
          <p:nvPr/>
        </p:nvSpPr>
        <p:spPr>
          <a:xfrm>
            <a:off x="196148" y="1261382"/>
            <a:ext cx="4898366" cy="435133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Font typeface="Arial" panose="020B0604020202020204" pitchFamily="34" charset="0"/>
              <a:buNone/>
            </a:pPr>
            <a:r>
              <a:rPr lang="en-NZ" sz="2600" b="1">
                <a:latin typeface="Arial" panose="020B0604020202020204" pitchFamily="34" charset="0"/>
                <a:cs typeface="Arial" panose="020B0604020202020204" pitchFamily="34" charset="0"/>
              </a:rPr>
              <a:t>What is it?</a:t>
            </a:r>
            <a:endParaRPr lang="en-US">
              <a:latin typeface="Arial" panose="020B0604020202020204" pitchFamily="34" charset="0"/>
              <a:cs typeface="Arial" panose="020B0604020202020204" pitchFamily="34" charset="0"/>
            </a:endParaRPr>
          </a:p>
          <a:p>
            <a:pPr marL="0" indent="0">
              <a:lnSpc>
                <a:spcPct val="110000"/>
              </a:lnSpc>
              <a:spcBef>
                <a:spcPts val="0"/>
              </a:spcBef>
              <a:spcAft>
                <a:spcPts val="1200"/>
              </a:spcAft>
              <a:buFont typeface="Arial" panose="020B0604020202020204" pitchFamily="34" charset="0"/>
              <a:buNone/>
            </a:pPr>
            <a:r>
              <a:rPr lang="en-US" sz="2600">
                <a:latin typeface="Arial" panose="020B0604020202020204" pitchFamily="34" charset="0"/>
                <a:cs typeface="Arial" panose="020B0604020202020204" pitchFamily="34" charset="0"/>
              </a:rPr>
              <a:t>Using two forms of representation to teach new ideas helps stimulate verbal and non-verbal cognitive pathways. </a:t>
            </a:r>
          </a:p>
          <a:p>
            <a:pPr marL="0" indent="0">
              <a:lnSpc>
                <a:spcPct val="110000"/>
              </a:lnSpc>
              <a:spcBef>
                <a:spcPts val="0"/>
              </a:spcBef>
              <a:spcAft>
                <a:spcPts val="1200"/>
              </a:spcAft>
              <a:buFont typeface="Arial" panose="020B0604020202020204" pitchFamily="34" charset="0"/>
              <a:buNone/>
            </a:pPr>
            <a:r>
              <a:rPr lang="en-US" sz="2600">
                <a:latin typeface="Arial" panose="020B0604020202020204" pitchFamily="34" charset="0"/>
                <a:cs typeface="Arial" panose="020B0604020202020204" pitchFamily="34" charset="0"/>
              </a:rPr>
              <a:t>Labelled diagrams, audiovisual presentations and graphic organisers help students engage with new learning.</a:t>
            </a:r>
          </a:p>
          <a:p>
            <a:pPr marL="0" indent="0">
              <a:lnSpc>
                <a:spcPct val="110000"/>
              </a:lnSpc>
              <a:spcBef>
                <a:spcPts val="0"/>
              </a:spcBef>
              <a:spcAft>
                <a:spcPts val="1200"/>
              </a:spcAft>
              <a:buFont typeface="Arial" panose="020B0604020202020204" pitchFamily="34" charset="0"/>
              <a:buNone/>
            </a:pPr>
            <a:endParaRPr lang="en-NZ" sz="2600" b="1" dirty="0">
              <a:highlight>
                <a:srgbClr val="FFFF00"/>
              </a:highlight>
              <a:latin typeface="Arial" panose="020B0604020202020204" pitchFamily="34" charset="0"/>
              <a:ea typeface="Calibri"/>
              <a:cs typeface="Arial" panose="020B0604020202020204" pitchFamily="34" charset="0"/>
            </a:endParaRPr>
          </a:p>
        </p:txBody>
      </p:sp>
      <p:sp>
        <p:nvSpPr>
          <p:cNvPr id="6" name="Content Placeholder 3">
            <a:extLst>
              <a:ext uri="{FF2B5EF4-FFF2-40B4-BE49-F238E27FC236}">
                <a16:creationId xmlns:a16="http://schemas.microsoft.com/office/drawing/2014/main" id="{F68C8C43-9E6D-E3AD-ECD0-A629953DAA60}"/>
              </a:ext>
            </a:extLst>
          </p:cNvPr>
          <p:cNvSpPr txBox="1">
            <a:spLocks/>
          </p:cNvSpPr>
          <p:nvPr/>
        </p:nvSpPr>
        <p:spPr>
          <a:xfrm>
            <a:off x="5775476" y="1261382"/>
            <a:ext cx="5181600"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Font typeface="Arial" panose="020B0604020202020204" pitchFamily="34" charset="0"/>
              <a:buNone/>
            </a:pPr>
            <a:r>
              <a:rPr lang="en-NZ" sz="2600" b="1">
                <a:latin typeface="Arial" panose="020B0604020202020204" pitchFamily="34" charset="0"/>
                <a:cs typeface="Arial" panose="020B0604020202020204" pitchFamily="34" charset="0"/>
              </a:rPr>
              <a:t>Be aware:</a:t>
            </a:r>
            <a:endParaRPr lang="en-US">
              <a:latin typeface="Arial" panose="020B0604020202020204" pitchFamily="34" charset="0"/>
              <a:cs typeface="Arial" panose="020B0604020202020204" pitchFamily="34" charset="0"/>
            </a:endParaRPr>
          </a:p>
          <a:p>
            <a:pPr marL="0" indent="0">
              <a:lnSpc>
                <a:spcPct val="110000"/>
              </a:lnSpc>
              <a:spcBef>
                <a:spcPts val="0"/>
              </a:spcBef>
              <a:spcAft>
                <a:spcPts val="1200"/>
              </a:spcAft>
              <a:buFont typeface="Arial" panose="020B0604020202020204" pitchFamily="34" charset="0"/>
              <a:buNone/>
            </a:pPr>
            <a:r>
              <a:rPr lang="en-US" sz="2600">
                <a:latin typeface="Arial" panose="020B0604020202020204" pitchFamily="34" charset="0"/>
                <a:cs typeface="Arial" panose="020B0604020202020204" pitchFamily="34" charset="0"/>
              </a:rPr>
              <a:t>Limiting the presence of distracting and unnecessary information can help manage cognitive load and reduce extraneous load. </a:t>
            </a:r>
          </a:p>
          <a:p>
            <a:pPr marL="0" indent="0">
              <a:lnSpc>
                <a:spcPct val="110000"/>
              </a:lnSpc>
              <a:spcBef>
                <a:spcPts val="0"/>
              </a:spcBef>
              <a:spcAft>
                <a:spcPts val="1200"/>
              </a:spcAft>
              <a:buFont typeface="Arial" panose="020B0604020202020204" pitchFamily="34" charset="0"/>
              <a:buNone/>
            </a:pPr>
            <a:r>
              <a:rPr lang="en-US" sz="2600">
                <a:latin typeface="Arial" panose="020B0604020202020204" pitchFamily="34" charset="0"/>
                <a:cs typeface="Arial" panose="020B0604020202020204" pitchFamily="34" charset="0"/>
              </a:rPr>
              <a:t>Ensuring the representations are complementary, reinforcing the same learning is required.</a:t>
            </a:r>
          </a:p>
          <a:p>
            <a:pPr marL="0" indent="0">
              <a:lnSpc>
                <a:spcPct val="110000"/>
              </a:lnSpc>
              <a:spcBef>
                <a:spcPts val="0"/>
              </a:spcBef>
              <a:spcAft>
                <a:spcPts val="1200"/>
              </a:spcAft>
              <a:buFont typeface="Arial" panose="020B0604020202020204" pitchFamily="34" charset="0"/>
              <a:buNone/>
            </a:pPr>
            <a:endParaRPr lang="en-NZ" sz="2600" b="1" dirty="0">
              <a:latin typeface="Arial" panose="020B0604020202020204" pitchFamily="34" charset="0"/>
              <a:ea typeface="Calibri"/>
              <a:cs typeface="Arial" panose="020B0604020202020204" pitchFamily="34" charset="0"/>
            </a:endParaRPr>
          </a:p>
        </p:txBody>
      </p:sp>
      <p:sp>
        <p:nvSpPr>
          <p:cNvPr id="7" name="Rectangle: Rounded Corners 6">
            <a:extLst>
              <a:ext uri="{FF2B5EF4-FFF2-40B4-BE49-F238E27FC236}">
                <a16:creationId xmlns:a16="http://schemas.microsoft.com/office/drawing/2014/main" id="{56A4D297-381A-4177-E20F-36BD11FC42CF}"/>
              </a:ext>
            </a:extLst>
          </p:cNvPr>
          <p:cNvSpPr/>
          <p:nvPr/>
        </p:nvSpPr>
        <p:spPr>
          <a:xfrm>
            <a:off x="-479253" y="304212"/>
            <a:ext cx="8943984"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dirty="0">
                <a:latin typeface="Arial" panose="020B0604020202020204" pitchFamily="34" charset="0"/>
                <a:cs typeface="Arial" panose="020B0604020202020204" pitchFamily="34" charset="0"/>
              </a:rPr>
              <a:t>Presentation of Materials – Dual Coding </a:t>
            </a:r>
          </a:p>
        </p:txBody>
      </p:sp>
    </p:spTree>
    <p:extLst>
      <p:ext uri="{BB962C8B-B14F-4D97-AF65-F5344CB8AC3E}">
        <p14:creationId xmlns:p14="http://schemas.microsoft.com/office/powerpoint/2010/main" val="201175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84720-8EE0-17F5-2052-32800DD1B652}"/>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12</a:t>
            </a:fld>
            <a:endParaRPr lang="en-NZ"/>
          </a:p>
        </p:txBody>
      </p:sp>
      <p:sp>
        <p:nvSpPr>
          <p:cNvPr id="2" name="Rectangle: Rounded Corners 1">
            <a:extLst>
              <a:ext uri="{FF2B5EF4-FFF2-40B4-BE49-F238E27FC236}">
                <a16:creationId xmlns:a16="http://schemas.microsoft.com/office/drawing/2014/main" id="{AE9DB5CE-EBEE-D084-EE2E-A9A5E1EF2876}"/>
              </a:ext>
            </a:extLst>
          </p:cNvPr>
          <p:cNvSpPr/>
          <p:nvPr/>
        </p:nvSpPr>
        <p:spPr>
          <a:xfrm>
            <a:off x="-479253" y="304212"/>
            <a:ext cx="8943984"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dirty="0">
                <a:latin typeface="Arial" panose="020B0604020202020204" pitchFamily="34" charset="0"/>
                <a:cs typeface="Arial" panose="020B0604020202020204" pitchFamily="34" charset="0"/>
              </a:rPr>
              <a:t>Presentation of Materials – Dual Coding </a:t>
            </a:r>
          </a:p>
        </p:txBody>
      </p:sp>
      <p:pic>
        <p:nvPicPr>
          <p:cNvPr id="3" name="Picture 2">
            <a:extLst>
              <a:ext uri="{FF2B5EF4-FFF2-40B4-BE49-F238E27FC236}">
                <a16:creationId xmlns:a16="http://schemas.microsoft.com/office/drawing/2014/main" id="{349037D1-ECC4-A439-28E9-16216DEB3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971" y="1897294"/>
            <a:ext cx="7620000" cy="3905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A3326E64-2135-DE54-B0F5-DC37A6BF5C0D}"/>
              </a:ext>
            </a:extLst>
          </p:cNvPr>
          <p:cNvSpPr txBox="1">
            <a:spLocks/>
          </p:cNvSpPr>
          <p:nvPr/>
        </p:nvSpPr>
        <p:spPr>
          <a:xfrm>
            <a:off x="283029" y="1572016"/>
            <a:ext cx="3792582" cy="3596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NZ" sz="2600" b="1" dirty="0">
                <a:latin typeface="Arial" panose="020B0604020202020204" pitchFamily="34" charset="0"/>
                <a:cs typeface="Arial" panose="020B0604020202020204" pitchFamily="34" charset="0"/>
              </a:rPr>
              <a:t>Instructional prompt:</a:t>
            </a:r>
          </a:p>
          <a:p>
            <a:pPr marL="0" indent="0">
              <a:spcBef>
                <a:spcPts val="0"/>
              </a:spcBef>
              <a:spcAft>
                <a:spcPts val="1200"/>
              </a:spcAft>
              <a:buFont typeface="Arial" panose="020B0604020202020204" pitchFamily="34" charset="0"/>
              <a:buNone/>
            </a:pPr>
            <a:endParaRPr lang="en-NZ" sz="100" b="1" dirty="0">
              <a:latin typeface="Arial" panose="020B0604020202020204" pitchFamily="34" charset="0"/>
              <a:cs typeface="Arial" panose="020B0604020202020204" pitchFamily="34" charset="0"/>
            </a:endParaRPr>
          </a:p>
          <a:p>
            <a:pPr marL="0" indent="0">
              <a:spcBef>
                <a:spcPts val="0"/>
              </a:spcBef>
              <a:spcAft>
                <a:spcPts val="1200"/>
              </a:spcAft>
              <a:buFont typeface="Arial" panose="020B0604020202020204" pitchFamily="34" charset="0"/>
              <a:buNone/>
            </a:pPr>
            <a:r>
              <a:rPr lang="en-NZ" sz="2600" dirty="0">
                <a:latin typeface="Arial" panose="020B0604020202020204" pitchFamily="34" charset="0"/>
                <a:cs typeface="Arial" panose="020B0604020202020204" pitchFamily="34" charset="0"/>
              </a:rPr>
              <a:t>Use the image to describe what is happening in each of the processes labelled.</a:t>
            </a:r>
          </a:p>
          <a:p>
            <a:pPr marL="0" indent="0">
              <a:spcBef>
                <a:spcPts val="0"/>
              </a:spcBef>
              <a:spcAft>
                <a:spcPts val="1200"/>
              </a:spcAft>
              <a:buFont typeface="Arial" panose="020B0604020202020204" pitchFamily="34" charset="0"/>
              <a:buNone/>
            </a:pPr>
            <a:endParaRPr lang="en-NZ" sz="100" dirty="0">
              <a:latin typeface="Arial" panose="020B0604020202020204" pitchFamily="34" charset="0"/>
              <a:cs typeface="Arial" panose="020B0604020202020204" pitchFamily="34" charset="0"/>
            </a:endParaRPr>
          </a:p>
          <a:p>
            <a:pPr marL="0" indent="0">
              <a:spcBef>
                <a:spcPts val="0"/>
              </a:spcBef>
              <a:spcAft>
                <a:spcPts val="1200"/>
              </a:spcAft>
              <a:buFont typeface="Arial" panose="020B0604020202020204" pitchFamily="34" charset="0"/>
              <a:buNone/>
            </a:pPr>
            <a:r>
              <a:rPr lang="en-NZ" sz="2600" dirty="0">
                <a:latin typeface="Arial" panose="020B0604020202020204" pitchFamily="34" charset="0"/>
                <a:ea typeface="Calibri"/>
                <a:cs typeface="Arial" panose="020B0604020202020204" pitchFamily="34" charset="0"/>
              </a:rPr>
              <a:t>Explain why this is called a cycle?</a:t>
            </a:r>
          </a:p>
        </p:txBody>
      </p:sp>
      <p:sp>
        <p:nvSpPr>
          <p:cNvPr id="6" name="TextBox 5">
            <a:extLst>
              <a:ext uri="{FF2B5EF4-FFF2-40B4-BE49-F238E27FC236}">
                <a16:creationId xmlns:a16="http://schemas.microsoft.com/office/drawing/2014/main" id="{9E453F60-1BB4-D48C-1EA3-7F533A0A7BC2}"/>
              </a:ext>
            </a:extLst>
          </p:cNvPr>
          <p:cNvSpPr txBox="1"/>
          <p:nvPr/>
        </p:nvSpPr>
        <p:spPr>
          <a:xfrm>
            <a:off x="9877455" y="5802544"/>
            <a:ext cx="2314545" cy="215444"/>
          </a:xfrm>
          <a:prstGeom prst="rect">
            <a:avLst/>
          </a:prstGeom>
          <a:noFill/>
        </p:spPr>
        <p:txBody>
          <a:bodyPr wrap="square">
            <a:spAutoFit/>
          </a:bodyPr>
          <a:lstStyle/>
          <a:p>
            <a:pPr>
              <a:lnSpc>
                <a:spcPct val="100000"/>
              </a:lnSpc>
              <a:spcAft>
                <a:spcPts val="1200"/>
              </a:spcAft>
            </a:pPr>
            <a:r>
              <a:rPr lang="en-NZ" sz="800" dirty="0">
                <a:latin typeface="Arial"/>
                <a:cs typeface="Arial"/>
              </a:rPr>
              <a:t>Image from: Open Clipart</a:t>
            </a:r>
          </a:p>
        </p:txBody>
      </p:sp>
    </p:spTree>
    <p:extLst>
      <p:ext uri="{BB962C8B-B14F-4D97-AF65-F5344CB8AC3E}">
        <p14:creationId xmlns:p14="http://schemas.microsoft.com/office/powerpoint/2010/main" val="313892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84720-8EE0-17F5-2052-32800DD1B652}"/>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13</a:t>
            </a:fld>
            <a:endParaRPr lang="en-NZ"/>
          </a:p>
        </p:txBody>
      </p:sp>
      <p:sp>
        <p:nvSpPr>
          <p:cNvPr id="2" name="Content Placeholder 2">
            <a:extLst>
              <a:ext uri="{FF2B5EF4-FFF2-40B4-BE49-F238E27FC236}">
                <a16:creationId xmlns:a16="http://schemas.microsoft.com/office/drawing/2014/main" id="{8F8D46DD-5E50-EC80-8974-6DA3EB4D0EE0}"/>
              </a:ext>
            </a:extLst>
          </p:cNvPr>
          <p:cNvSpPr txBox="1">
            <a:spLocks/>
          </p:cNvSpPr>
          <p:nvPr/>
        </p:nvSpPr>
        <p:spPr>
          <a:xfrm>
            <a:off x="217920" y="1290411"/>
            <a:ext cx="4158137"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NZ" sz="2400" b="1">
                <a:latin typeface="Arial" panose="020B0604020202020204" pitchFamily="34" charset="0"/>
                <a:cs typeface="Arial" panose="020B0604020202020204" pitchFamily="34" charset="0"/>
              </a:rPr>
              <a:t>What is it?</a:t>
            </a:r>
            <a:endParaRPr lang="en-US" sz="2400">
              <a:latin typeface="Arial" panose="020B0604020202020204" pitchFamily="34" charset="0"/>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r>
              <a:rPr lang="en-NZ" sz="2400">
                <a:latin typeface="Arial" panose="020B0604020202020204" pitchFamily="34" charset="0"/>
                <a:cs typeface="Arial" panose="020B0604020202020204" pitchFamily="34" charset="0"/>
              </a:rPr>
              <a:t>Mathematical symbols represent processes or concepts that learners may need conceptual exposure of to gain a deep understanding. </a:t>
            </a:r>
          </a:p>
          <a:p>
            <a:pPr marL="0" indent="0">
              <a:lnSpc>
                <a:spcPct val="100000"/>
              </a:lnSpc>
              <a:spcBef>
                <a:spcPts val="0"/>
              </a:spcBef>
              <a:spcAft>
                <a:spcPts val="1200"/>
              </a:spcAft>
              <a:buFont typeface="Arial" panose="020B0604020202020204" pitchFamily="34" charset="0"/>
              <a:buNone/>
            </a:pPr>
            <a:r>
              <a:rPr lang="en-NZ" sz="2400">
                <a:latin typeface="Arial" panose="020B0604020202020204" pitchFamily="34" charset="0"/>
                <a:cs typeface="Arial" panose="020B0604020202020204" pitchFamily="34" charset="0"/>
              </a:rPr>
              <a:t>Using concrete materials may help develop this understanding. </a:t>
            </a:r>
            <a:endParaRPr lang="en-NZ" sz="2400" dirty="0">
              <a:highlight>
                <a:srgbClr val="FFFF00"/>
              </a:highlight>
              <a:latin typeface="Arial" panose="020B0604020202020204" pitchFamily="34" charset="0"/>
              <a:ea typeface="Calibri"/>
              <a:cs typeface="Arial" panose="020B0604020202020204" pitchFamily="34" charset="0"/>
            </a:endParaRPr>
          </a:p>
        </p:txBody>
      </p:sp>
      <p:sp>
        <p:nvSpPr>
          <p:cNvPr id="3" name="Content Placeholder 3">
            <a:extLst>
              <a:ext uri="{FF2B5EF4-FFF2-40B4-BE49-F238E27FC236}">
                <a16:creationId xmlns:a16="http://schemas.microsoft.com/office/drawing/2014/main" id="{282B051A-A807-B93D-4268-090E9A61EDCA}"/>
              </a:ext>
            </a:extLst>
          </p:cNvPr>
          <p:cNvSpPr txBox="1">
            <a:spLocks/>
          </p:cNvSpPr>
          <p:nvPr/>
        </p:nvSpPr>
        <p:spPr>
          <a:xfrm>
            <a:off x="5105400" y="1290411"/>
            <a:ext cx="6433252"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NZ" sz="2400" b="1">
                <a:latin typeface="Arial" panose="020B0604020202020204" pitchFamily="34" charset="0"/>
                <a:cs typeface="Arial" panose="020B0604020202020204" pitchFamily="34" charset="0"/>
              </a:rPr>
              <a:t>Be aware:</a:t>
            </a:r>
            <a:endParaRPr lang="en-US" sz="2400">
              <a:latin typeface="Arial" panose="020B0604020202020204" pitchFamily="34" charset="0"/>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r>
              <a:rPr lang="en-NZ" sz="2400">
                <a:latin typeface="Arial" panose="020B0604020202020204" pitchFamily="34" charset="0"/>
                <a:cs typeface="Arial" panose="020B0604020202020204" pitchFamily="34" charset="0"/>
              </a:rPr>
              <a:t>Teachers should have a clear rationale for their use of concrete examples.</a:t>
            </a:r>
          </a:p>
          <a:p>
            <a:pPr marL="0" indent="0">
              <a:lnSpc>
                <a:spcPct val="100000"/>
              </a:lnSpc>
              <a:spcBef>
                <a:spcPts val="0"/>
              </a:spcBef>
              <a:spcAft>
                <a:spcPts val="1200"/>
              </a:spcAft>
              <a:buFont typeface="Arial" panose="020B0604020202020204" pitchFamily="34" charset="0"/>
              <a:buNone/>
            </a:pPr>
            <a:r>
              <a:rPr lang="en-NZ" sz="2400">
                <a:latin typeface="Arial" panose="020B0604020202020204" pitchFamily="34" charset="0"/>
                <a:ea typeface="Calibri"/>
                <a:cs typeface="Arial" panose="020B0604020202020204" pitchFamily="34" charset="0"/>
              </a:rPr>
              <a:t>Research shows manipulatives are more effective when they closely represent the mathematical concept they are used for. </a:t>
            </a:r>
          </a:p>
          <a:p>
            <a:pPr marL="0" indent="0">
              <a:lnSpc>
                <a:spcPct val="100000"/>
              </a:lnSpc>
              <a:spcBef>
                <a:spcPts val="0"/>
              </a:spcBef>
              <a:spcAft>
                <a:spcPts val="1200"/>
              </a:spcAft>
              <a:buFont typeface="Arial" panose="020B0604020202020204" pitchFamily="34" charset="0"/>
              <a:buNone/>
            </a:pPr>
            <a:r>
              <a:rPr lang="en-NZ" sz="2400">
                <a:latin typeface="Arial" panose="020B0604020202020204" pitchFamily="34" charset="0"/>
                <a:ea typeface="Calibri"/>
                <a:cs typeface="Arial" panose="020B0604020202020204" pitchFamily="34" charset="0"/>
              </a:rPr>
              <a:t>The ultimate aim is to build understanding and automaticity, and therefore reduce learner reliance on a manipulative.</a:t>
            </a:r>
          </a:p>
          <a:p>
            <a:pPr marL="0" indent="0">
              <a:lnSpc>
                <a:spcPct val="100000"/>
              </a:lnSpc>
              <a:spcBef>
                <a:spcPts val="0"/>
              </a:spcBef>
              <a:spcAft>
                <a:spcPts val="1200"/>
              </a:spcAft>
              <a:buFont typeface="Arial" panose="020B0604020202020204" pitchFamily="34" charset="0"/>
              <a:buNone/>
            </a:pPr>
            <a:endParaRPr lang="en-NZ" sz="2400" b="1" dirty="0">
              <a:latin typeface="Arial" panose="020B0604020202020204" pitchFamily="34" charset="0"/>
              <a:ea typeface="Calibri"/>
              <a:cs typeface="Arial" panose="020B0604020202020204" pitchFamily="34" charset="0"/>
            </a:endParaRPr>
          </a:p>
        </p:txBody>
      </p:sp>
      <p:sp>
        <p:nvSpPr>
          <p:cNvPr id="5" name="Rectangle: Rounded Corners 4">
            <a:extLst>
              <a:ext uri="{FF2B5EF4-FFF2-40B4-BE49-F238E27FC236}">
                <a16:creationId xmlns:a16="http://schemas.microsoft.com/office/drawing/2014/main" id="{96680AA3-782E-B43C-3C20-19B6DE7BEC34}"/>
              </a:ext>
            </a:extLst>
          </p:cNvPr>
          <p:cNvSpPr/>
          <p:nvPr/>
        </p:nvSpPr>
        <p:spPr>
          <a:xfrm>
            <a:off x="-479253" y="304212"/>
            <a:ext cx="6216024"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Concrete Before Abstract </a:t>
            </a:r>
          </a:p>
        </p:txBody>
      </p:sp>
    </p:spTree>
    <p:extLst>
      <p:ext uri="{BB962C8B-B14F-4D97-AF65-F5344CB8AC3E}">
        <p14:creationId xmlns:p14="http://schemas.microsoft.com/office/powerpoint/2010/main" val="120406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84720-8EE0-17F5-2052-32800DD1B652}"/>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14</a:t>
            </a:fld>
            <a:endParaRPr lang="en-NZ"/>
          </a:p>
        </p:txBody>
      </p:sp>
      <p:graphicFrame>
        <p:nvGraphicFramePr>
          <p:cNvPr id="21" name="Content Placeholder 4">
            <a:extLst>
              <a:ext uri="{FF2B5EF4-FFF2-40B4-BE49-F238E27FC236}">
                <a16:creationId xmlns:a16="http://schemas.microsoft.com/office/drawing/2014/main" id="{9C615122-611C-B3F9-1EC7-53AC1A15E1A6}"/>
              </a:ext>
            </a:extLst>
          </p:cNvPr>
          <p:cNvGraphicFramePr>
            <a:graphicFrameLocks/>
          </p:cNvGraphicFramePr>
          <p:nvPr>
            <p:extLst>
              <p:ext uri="{D42A27DB-BD31-4B8C-83A1-F6EECF244321}">
                <p14:modId xmlns:p14="http://schemas.microsoft.com/office/powerpoint/2010/main" val="2794898369"/>
              </p:ext>
            </p:extLst>
          </p:nvPr>
        </p:nvGraphicFramePr>
        <p:xfrm>
          <a:off x="5135943" y="1854752"/>
          <a:ext cx="2085923" cy="4224785"/>
        </p:xfrm>
        <a:graphic>
          <a:graphicData uri="http://schemas.openxmlformats.org/drawingml/2006/table">
            <a:tbl>
              <a:tblPr firstRow="1" bandRow="1">
                <a:tableStyleId>{073A0DAA-6AF3-43AB-8588-CEC1D06C72B9}</a:tableStyleId>
              </a:tblPr>
              <a:tblGrid>
                <a:gridCol w="1057249">
                  <a:extLst>
                    <a:ext uri="{9D8B030D-6E8A-4147-A177-3AD203B41FA5}">
                      <a16:colId xmlns:a16="http://schemas.microsoft.com/office/drawing/2014/main" val="1925616657"/>
                    </a:ext>
                  </a:extLst>
                </a:gridCol>
                <a:gridCol w="1028674">
                  <a:extLst>
                    <a:ext uri="{9D8B030D-6E8A-4147-A177-3AD203B41FA5}">
                      <a16:colId xmlns:a16="http://schemas.microsoft.com/office/drawing/2014/main" val="3360216676"/>
                    </a:ext>
                  </a:extLst>
                </a:gridCol>
              </a:tblGrid>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575772"/>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213674"/>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119547"/>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686928"/>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78135"/>
                  </a:ext>
                </a:extLst>
              </a:tr>
            </a:tbl>
          </a:graphicData>
        </a:graphic>
      </p:graphicFrame>
      <p:sp>
        <p:nvSpPr>
          <p:cNvPr id="22" name="Oval 21">
            <a:extLst>
              <a:ext uri="{FF2B5EF4-FFF2-40B4-BE49-F238E27FC236}">
                <a16:creationId xmlns:a16="http://schemas.microsoft.com/office/drawing/2014/main" id="{5D2175CC-25D6-4A8C-5751-9717801A382F}"/>
              </a:ext>
            </a:extLst>
          </p:cNvPr>
          <p:cNvSpPr/>
          <p:nvPr/>
        </p:nvSpPr>
        <p:spPr>
          <a:xfrm>
            <a:off x="6345591" y="2821538"/>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23" name="Oval 22">
            <a:extLst>
              <a:ext uri="{FF2B5EF4-FFF2-40B4-BE49-F238E27FC236}">
                <a16:creationId xmlns:a16="http://schemas.microsoft.com/office/drawing/2014/main" id="{E64DE6A5-B868-C2F9-1F3B-9A09FACB0753}"/>
              </a:ext>
            </a:extLst>
          </p:cNvPr>
          <p:cNvSpPr/>
          <p:nvPr/>
        </p:nvSpPr>
        <p:spPr>
          <a:xfrm>
            <a:off x="6355077" y="3619481"/>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24" name="Oval 23">
            <a:extLst>
              <a:ext uri="{FF2B5EF4-FFF2-40B4-BE49-F238E27FC236}">
                <a16:creationId xmlns:a16="http://schemas.microsoft.com/office/drawing/2014/main" id="{650DC4DE-1B0E-CC88-6945-BE880C83FB66}"/>
              </a:ext>
            </a:extLst>
          </p:cNvPr>
          <p:cNvSpPr/>
          <p:nvPr/>
        </p:nvSpPr>
        <p:spPr>
          <a:xfrm>
            <a:off x="6331237" y="4417424"/>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25" name="Oval 24">
            <a:extLst>
              <a:ext uri="{FF2B5EF4-FFF2-40B4-BE49-F238E27FC236}">
                <a16:creationId xmlns:a16="http://schemas.microsoft.com/office/drawing/2014/main" id="{546181BA-AAE0-D5A1-C514-E508AB2200FD}"/>
              </a:ext>
            </a:extLst>
          </p:cNvPr>
          <p:cNvSpPr/>
          <p:nvPr/>
        </p:nvSpPr>
        <p:spPr>
          <a:xfrm>
            <a:off x="6340762" y="5281592"/>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26" name="Oval 25">
            <a:extLst>
              <a:ext uri="{FF2B5EF4-FFF2-40B4-BE49-F238E27FC236}">
                <a16:creationId xmlns:a16="http://schemas.microsoft.com/office/drawing/2014/main" id="{C44E139F-6B83-9D60-BDFC-C89AF1FEA361}"/>
              </a:ext>
            </a:extLst>
          </p:cNvPr>
          <p:cNvSpPr/>
          <p:nvPr/>
        </p:nvSpPr>
        <p:spPr>
          <a:xfrm>
            <a:off x="5335965" y="5287561"/>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27" name="Oval 26">
            <a:extLst>
              <a:ext uri="{FF2B5EF4-FFF2-40B4-BE49-F238E27FC236}">
                <a16:creationId xmlns:a16="http://schemas.microsoft.com/office/drawing/2014/main" id="{5048D0D4-D054-0DDF-13B0-F1641FABE62E}"/>
              </a:ext>
            </a:extLst>
          </p:cNvPr>
          <p:cNvSpPr/>
          <p:nvPr/>
        </p:nvSpPr>
        <p:spPr>
          <a:xfrm>
            <a:off x="5335964" y="4407004"/>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28" name="Oval 27">
            <a:extLst>
              <a:ext uri="{FF2B5EF4-FFF2-40B4-BE49-F238E27FC236}">
                <a16:creationId xmlns:a16="http://schemas.microsoft.com/office/drawing/2014/main" id="{457473EF-4463-173A-7235-C17E407ACB05}"/>
              </a:ext>
            </a:extLst>
          </p:cNvPr>
          <p:cNvSpPr/>
          <p:nvPr/>
        </p:nvSpPr>
        <p:spPr>
          <a:xfrm>
            <a:off x="5335963" y="3615028"/>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graphicFrame>
        <p:nvGraphicFramePr>
          <p:cNvPr id="29" name="Content Placeholder 4">
            <a:extLst>
              <a:ext uri="{FF2B5EF4-FFF2-40B4-BE49-F238E27FC236}">
                <a16:creationId xmlns:a16="http://schemas.microsoft.com/office/drawing/2014/main" id="{78292DD6-87C7-E634-2D51-1C41C2B3AB1B}"/>
              </a:ext>
            </a:extLst>
          </p:cNvPr>
          <p:cNvGraphicFramePr>
            <a:graphicFrameLocks/>
          </p:cNvGraphicFramePr>
          <p:nvPr>
            <p:extLst>
              <p:ext uri="{D42A27DB-BD31-4B8C-83A1-F6EECF244321}">
                <p14:modId xmlns:p14="http://schemas.microsoft.com/office/powerpoint/2010/main" val="3456356959"/>
              </p:ext>
            </p:extLst>
          </p:nvPr>
        </p:nvGraphicFramePr>
        <p:xfrm>
          <a:off x="7598229" y="1854752"/>
          <a:ext cx="2085923" cy="4224785"/>
        </p:xfrm>
        <a:graphic>
          <a:graphicData uri="http://schemas.openxmlformats.org/drawingml/2006/table">
            <a:tbl>
              <a:tblPr firstRow="1" bandRow="1">
                <a:tableStyleId>{073A0DAA-6AF3-43AB-8588-CEC1D06C72B9}</a:tableStyleId>
              </a:tblPr>
              <a:tblGrid>
                <a:gridCol w="1057249">
                  <a:extLst>
                    <a:ext uri="{9D8B030D-6E8A-4147-A177-3AD203B41FA5}">
                      <a16:colId xmlns:a16="http://schemas.microsoft.com/office/drawing/2014/main" val="1925616657"/>
                    </a:ext>
                  </a:extLst>
                </a:gridCol>
                <a:gridCol w="1028674">
                  <a:extLst>
                    <a:ext uri="{9D8B030D-6E8A-4147-A177-3AD203B41FA5}">
                      <a16:colId xmlns:a16="http://schemas.microsoft.com/office/drawing/2014/main" val="3360216676"/>
                    </a:ext>
                  </a:extLst>
                </a:gridCol>
              </a:tblGrid>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575772"/>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213674"/>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119547"/>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686928"/>
                  </a:ext>
                </a:extLst>
              </a:tr>
              <a:tr h="8449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78135"/>
                  </a:ext>
                </a:extLst>
              </a:tr>
            </a:tbl>
          </a:graphicData>
        </a:graphic>
      </p:graphicFrame>
      <p:sp>
        <p:nvSpPr>
          <p:cNvPr id="30" name="Oval 29">
            <a:extLst>
              <a:ext uri="{FF2B5EF4-FFF2-40B4-BE49-F238E27FC236}">
                <a16:creationId xmlns:a16="http://schemas.microsoft.com/office/drawing/2014/main" id="{4D5E4A74-3F05-CB0D-B2D9-281C2C551ADC}"/>
              </a:ext>
            </a:extLst>
          </p:cNvPr>
          <p:cNvSpPr/>
          <p:nvPr/>
        </p:nvSpPr>
        <p:spPr>
          <a:xfrm>
            <a:off x="8807877" y="2821538"/>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31" name="Oval 30">
            <a:extLst>
              <a:ext uri="{FF2B5EF4-FFF2-40B4-BE49-F238E27FC236}">
                <a16:creationId xmlns:a16="http://schemas.microsoft.com/office/drawing/2014/main" id="{0283A1D5-CC40-1766-356B-0D1BE30F73C2}"/>
              </a:ext>
            </a:extLst>
          </p:cNvPr>
          <p:cNvSpPr/>
          <p:nvPr/>
        </p:nvSpPr>
        <p:spPr>
          <a:xfrm>
            <a:off x="8817363" y="3619481"/>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32" name="Oval 31">
            <a:extLst>
              <a:ext uri="{FF2B5EF4-FFF2-40B4-BE49-F238E27FC236}">
                <a16:creationId xmlns:a16="http://schemas.microsoft.com/office/drawing/2014/main" id="{734032BF-23CF-BCF5-9C53-343647C4319B}"/>
              </a:ext>
            </a:extLst>
          </p:cNvPr>
          <p:cNvSpPr/>
          <p:nvPr/>
        </p:nvSpPr>
        <p:spPr>
          <a:xfrm>
            <a:off x="8793523" y="4417424"/>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33" name="Oval 32">
            <a:extLst>
              <a:ext uri="{FF2B5EF4-FFF2-40B4-BE49-F238E27FC236}">
                <a16:creationId xmlns:a16="http://schemas.microsoft.com/office/drawing/2014/main" id="{79DCD031-622C-8E6F-BEBB-BBC3311DF656}"/>
              </a:ext>
            </a:extLst>
          </p:cNvPr>
          <p:cNvSpPr/>
          <p:nvPr/>
        </p:nvSpPr>
        <p:spPr>
          <a:xfrm>
            <a:off x="8803048" y="5281592"/>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34" name="Oval 33">
            <a:extLst>
              <a:ext uri="{FF2B5EF4-FFF2-40B4-BE49-F238E27FC236}">
                <a16:creationId xmlns:a16="http://schemas.microsoft.com/office/drawing/2014/main" id="{2598F27D-EE7B-BCB3-A745-80A6333524D6}"/>
              </a:ext>
            </a:extLst>
          </p:cNvPr>
          <p:cNvSpPr/>
          <p:nvPr/>
        </p:nvSpPr>
        <p:spPr>
          <a:xfrm>
            <a:off x="7798251" y="5287561"/>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35" name="Oval 34">
            <a:extLst>
              <a:ext uri="{FF2B5EF4-FFF2-40B4-BE49-F238E27FC236}">
                <a16:creationId xmlns:a16="http://schemas.microsoft.com/office/drawing/2014/main" id="{9C94A03C-8610-C85E-4B71-83E80BAF3411}"/>
              </a:ext>
            </a:extLst>
          </p:cNvPr>
          <p:cNvSpPr/>
          <p:nvPr/>
        </p:nvSpPr>
        <p:spPr>
          <a:xfrm>
            <a:off x="7798250" y="4407004"/>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36" name="Oval 35">
            <a:extLst>
              <a:ext uri="{FF2B5EF4-FFF2-40B4-BE49-F238E27FC236}">
                <a16:creationId xmlns:a16="http://schemas.microsoft.com/office/drawing/2014/main" id="{00FE3577-E7DA-DD70-47BF-14589C57A1CB}"/>
              </a:ext>
            </a:extLst>
          </p:cNvPr>
          <p:cNvSpPr/>
          <p:nvPr/>
        </p:nvSpPr>
        <p:spPr>
          <a:xfrm>
            <a:off x="7798249" y="3615028"/>
            <a:ext cx="752475" cy="695325"/>
          </a:xfrm>
          <a:prstGeom prst="ellipse">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a:ln w="0"/>
                <a:solidFill>
                  <a:schemeClr val="tx1"/>
                </a:solidFill>
                <a:effectLst>
                  <a:outerShdw blurRad="38100" dist="19050" dir="2700000" algn="tl" rotWithShape="0">
                    <a:schemeClr val="dk1">
                      <a:alpha val="40000"/>
                    </a:schemeClr>
                  </a:outerShdw>
                </a:effectLst>
              </a:rPr>
              <a:t>0.1</a:t>
            </a:r>
          </a:p>
        </p:txBody>
      </p:sp>
      <p:sp>
        <p:nvSpPr>
          <p:cNvPr id="37" name="Rectangle: Rounded Corners 36">
            <a:extLst>
              <a:ext uri="{FF2B5EF4-FFF2-40B4-BE49-F238E27FC236}">
                <a16:creationId xmlns:a16="http://schemas.microsoft.com/office/drawing/2014/main" id="{4B2682B9-75FD-386C-E5CA-883958F0C163}"/>
              </a:ext>
            </a:extLst>
          </p:cNvPr>
          <p:cNvSpPr/>
          <p:nvPr/>
        </p:nvSpPr>
        <p:spPr>
          <a:xfrm>
            <a:off x="-414561" y="436690"/>
            <a:ext cx="8012790"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dirty="0">
                <a:latin typeface="Arial" panose="020B0604020202020204" pitchFamily="34" charset="0"/>
                <a:cs typeface="Arial" panose="020B0604020202020204" pitchFamily="34" charset="0"/>
              </a:rPr>
              <a:t>Concrete Before Abstract Example</a:t>
            </a:r>
          </a:p>
        </p:txBody>
      </p:sp>
      <p:sp>
        <p:nvSpPr>
          <p:cNvPr id="38" name="Content Placeholder 3">
            <a:extLst>
              <a:ext uri="{FF2B5EF4-FFF2-40B4-BE49-F238E27FC236}">
                <a16:creationId xmlns:a16="http://schemas.microsoft.com/office/drawing/2014/main" id="{84CEFF02-C39D-5033-C0D5-6AABC3893583}"/>
              </a:ext>
            </a:extLst>
          </p:cNvPr>
          <p:cNvSpPr txBox="1">
            <a:spLocks/>
          </p:cNvSpPr>
          <p:nvPr/>
        </p:nvSpPr>
        <p:spPr>
          <a:xfrm>
            <a:off x="283029" y="1572016"/>
            <a:ext cx="3792582" cy="49245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2600" b="1" dirty="0">
                <a:latin typeface="Arial" panose="020B0604020202020204" pitchFamily="34" charset="0"/>
                <a:cs typeface="Arial" panose="020B0604020202020204" pitchFamily="34" charset="0"/>
              </a:rPr>
              <a:t>Student task:</a:t>
            </a:r>
          </a:p>
          <a:p>
            <a:pPr marL="0" indent="0">
              <a:spcBef>
                <a:spcPts val="0"/>
              </a:spcBef>
              <a:spcAft>
                <a:spcPts val="1200"/>
              </a:spcAft>
              <a:buFont typeface="Arial" panose="020B0604020202020204" pitchFamily="34" charset="0"/>
              <a:buNone/>
            </a:pPr>
            <a:endParaRPr lang="en-US" sz="100" dirty="0">
              <a:latin typeface="Arial" panose="020B0604020202020204" pitchFamily="34" charset="0"/>
              <a:cs typeface="Arial" panose="020B0604020202020204" pitchFamily="34" charset="0"/>
            </a:endParaRPr>
          </a:p>
          <a:p>
            <a:pPr marL="0" indent="0">
              <a:spcBef>
                <a:spcPts val="0"/>
              </a:spcBef>
              <a:spcAft>
                <a:spcPts val="1200"/>
              </a:spcAft>
              <a:buFont typeface="Arial" panose="020B0604020202020204" pitchFamily="34" charset="0"/>
              <a:buNone/>
            </a:pPr>
            <a:r>
              <a:rPr lang="en-US" sz="2600" dirty="0">
                <a:latin typeface="Arial" panose="020B0604020202020204" pitchFamily="34" charset="0"/>
                <a:cs typeface="Arial" panose="020B0604020202020204" pitchFamily="34" charset="0"/>
              </a:rPr>
              <a:t>Use the place value discs and one frames to solve 0.7 + 0.7</a:t>
            </a:r>
          </a:p>
          <a:p>
            <a:pPr marL="0" indent="0">
              <a:spcBef>
                <a:spcPts val="0"/>
              </a:spcBef>
              <a:spcAft>
                <a:spcPts val="1200"/>
              </a:spcAft>
              <a:buFont typeface="Arial" panose="020B0604020202020204" pitchFamily="34" charset="0"/>
              <a:buNone/>
            </a:pPr>
            <a:endParaRPr lang="en-US" sz="100" dirty="0">
              <a:latin typeface="Arial" panose="020B0604020202020204" pitchFamily="34" charset="0"/>
              <a:cs typeface="Arial" panose="020B0604020202020204" pitchFamily="34" charset="0"/>
            </a:endParaRPr>
          </a:p>
          <a:p>
            <a:pPr marL="0" indent="0">
              <a:spcBef>
                <a:spcPts val="0"/>
              </a:spcBef>
              <a:spcAft>
                <a:spcPts val="1200"/>
              </a:spcAft>
              <a:buFont typeface="Arial" panose="020B0604020202020204" pitchFamily="34" charset="0"/>
              <a:buNone/>
            </a:pPr>
            <a:r>
              <a:rPr lang="en-US" sz="2600" dirty="0">
                <a:latin typeface="Arial" panose="020B0604020202020204" pitchFamily="34" charset="0"/>
                <a:cs typeface="Arial" panose="020B0604020202020204" pitchFamily="34" charset="0"/>
              </a:rPr>
              <a:t>Extension: Rewrite the equation using fractions</a:t>
            </a:r>
          </a:p>
          <a:p>
            <a:pPr marL="0" indent="0">
              <a:spcBef>
                <a:spcPts val="0"/>
              </a:spcBef>
              <a:spcAft>
                <a:spcPts val="1200"/>
              </a:spcAft>
              <a:buFont typeface="Arial" panose="020B0604020202020204" pitchFamily="34" charset="0"/>
              <a:buNone/>
            </a:pPr>
            <a:endParaRPr lang="en-US" sz="2600" dirty="0">
              <a:latin typeface="Arial" panose="020B0604020202020204" pitchFamily="34" charset="0"/>
              <a:cs typeface="Arial" panose="020B0604020202020204" pitchFamily="34" charset="0"/>
            </a:endParaRPr>
          </a:p>
          <a:p>
            <a:pPr marL="0" indent="0">
              <a:spcBef>
                <a:spcPts val="0"/>
              </a:spcBef>
              <a:spcAft>
                <a:spcPts val="1200"/>
              </a:spcAft>
              <a:buFont typeface="Arial" panose="020B0604020202020204" pitchFamily="34" charset="0"/>
              <a:buNone/>
            </a:pP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1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84720-8EE0-17F5-2052-32800DD1B652}"/>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15</a:t>
            </a:fld>
            <a:endParaRPr lang="en-NZ"/>
          </a:p>
        </p:txBody>
      </p:sp>
      <p:sp>
        <p:nvSpPr>
          <p:cNvPr id="7" name="Content Placeholder 17">
            <a:extLst>
              <a:ext uri="{FF2B5EF4-FFF2-40B4-BE49-F238E27FC236}">
                <a16:creationId xmlns:a16="http://schemas.microsoft.com/office/drawing/2014/main" id="{05469DD2-E60F-37F7-C606-9C204D1E467F}"/>
              </a:ext>
            </a:extLst>
          </p:cNvPr>
          <p:cNvSpPr txBox="1">
            <a:spLocks/>
          </p:cNvSpPr>
          <p:nvPr/>
        </p:nvSpPr>
        <p:spPr>
          <a:xfrm>
            <a:off x="239486" y="1583512"/>
            <a:ext cx="9674772" cy="44301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latin typeface="Arial" panose="020B0604020202020204" pitchFamily="34" charset="0"/>
                <a:ea typeface="Calibri" panose="020F0502020204030204"/>
                <a:cs typeface="Arial" panose="020B0604020202020204" pitchFamily="34" charset="0"/>
              </a:rPr>
              <a:t>Discuss what types of manipulative or concrete representations have you used with success in your teaching.</a:t>
            </a:r>
          </a:p>
          <a:p>
            <a:pPr marL="0" indent="0">
              <a:buFont typeface="Arial" panose="020B0604020202020204" pitchFamily="34" charset="0"/>
              <a:buNone/>
            </a:pPr>
            <a:endParaRPr lang="en-US" sz="2400">
              <a:latin typeface="Arial" panose="020B0604020202020204" pitchFamily="34" charset="0"/>
              <a:ea typeface="Calibri" panose="020F0502020204030204"/>
              <a:cs typeface="Arial" panose="020B0604020202020204" pitchFamily="34" charset="0"/>
            </a:endParaRPr>
          </a:p>
          <a:p>
            <a:r>
              <a:rPr lang="en-US" sz="2400">
                <a:latin typeface="Arial" panose="020B0604020202020204" pitchFamily="34" charset="0"/>
                <a:ea typeface="Calibri" panose="020F0502020204030204"/>
                <a:cs typeface="Arial" panose="020B0604020202020204" pitchFamily="34" charset="0"/>
              </a:rPr>
              <a:t>How have you used your knowledge of the cultures and identities of your learners to use familiar concrete examples that reduce cognitive load for diverse learners?</a:t>
            </a:r>
          </a:p>
          <a:p>
            <a:r>
              <a:rPr lang="en-US" sz="2400">
                <a:latin typeface="Arial" panose="020B0604020202020204" pitchFamily="34" charset="0"/>
                <a:ea typeface="Calibri" panose="020F0502020204030204"/>
                <a:cs typeface="Arial" panose="020B0604020202020204" pitchFamily="34" charset="0"/>
              </a:rPr>
              <a:t>How might dual coding or interleaving work to support a concrete to abstract approach?</a:t>
            </a:r>
          </a:p>
          <a:p>
            <a:pPr marL="0" indent="0">
              <a:buFont typeface="Arial" panose="020B0604020202020204" pitchFamily="34" charset="0"/>
              <a:buNone/>
            </a:pPr>
            <a:endParaRPr lang="en-US" sz="2400" dirty="0">
              <a:latin typeface="Arial" panose="020B0604020202020204" pitchFamily="34" charset="0"/>
              <a:ea typeface="Calibri" panose="020F0502020204030204"/>
              <a:cs typeface="Arial" panose="020B0604020202020204" pitchFamily="34" charset="0"/>
            </a:endParaRPr>
          </a:p>
        </p:txBody>
      </p:sp>
      <p:sp>
        <p:nvSpPr>
          <p:cNvPr id="8" name="Rectangle: Rounded Corners 7">
            <a:extLst>
              <a:ext uri="{FF2B5EF4-FFF2-40B4-BE49-F238E27FC236}">
                <a16:creationId xmlns:a16="http://schemas.microsoft.com/office/drawing/2014/main" id="{551BE2C4-6AD7-B5F7-385E-C3CEAAA192A9}"/>
              </a:ext>
            </a:extLst>
          </p:cNvPr>
          <p:cNvSpPr/>
          <p:nvPr/>
        </p:nvSpPr>
        <p:spPr>
          <a:xfrm>
            <a:off x="-479253" y="545512"/>
            <a:ext cx="10091339"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Concrete Before Abstract – Reflection activity</a:t>
            </a:r>
          </a:p>
        </p:txBody>
      </p:sp>
    </p:spTree>
    <p:extLst>
      <p:ext uri="{BB962C8B-B14F-4D97-AF65-F5344CB8AC3E}">
        <p14:creationId xmlns:p14="http://schemas.microsoft.com/office/powerpoint/2010/main" val="151267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7B6724-2578-3076-48AE-F4800B1D9B73}"/>
              </a:ext>
            </a:extLst>
          </p:cNvPr>
          <p:cNvSpPr>
            <a:spLocks noGrp="1"/>
          </p:cNvSpPr>
          <p:nvPr>
            <p:ph type="body" sz="quarter" idx="13"/>
          </p:nvPr>
        </p:nvSpPr>
        <p:spPr>
          <a:xfrm>
            <a:off x="338329" y="1182030"/>
            <a:ext cx="10471185" cy="4787896"/>
          </a:xfrm>
        </p:spPr>
        <p:txBody>
          <a:bodyPr vert="horz" lIns="91440" tIns="45720" rIns="91440" bIns="45720" rtlCol="0" anchor="t">
            <a:normAutofit fontScale="92500" lnSpcReduction="10000"/>
          </a:bodyPr>
          <a:lstStyle/>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In the webinar, Nina Hood says:</a:t>
            </a:r>
          </a:p>
          <a:p>
            <a:pPr marL="0" indent="0">
              <a:lnSpc>
                <a:spcPct val="100000"/>
              </a:lnSpc>
              <a:spcBef>
                <a:spcPts val="0"/>
              </a:spcBef>
              <a:spcAft>
                <a:spcPts val="1200"/>
              </a:spcAft>
              <a:buNone/>
            </a:pPr>
            <a:r>
              <a:rPr lang="en-NZ" i="1" dirty="0">
                <a:effectLst/>
                <a:latin typeface="Arial" panose="020B0604020202020204" pitchFamily="34" charset="0"/>
                <a:ea typeface="Calibri"/>
                <a:cs typeface="Arial" panose="020B0604020202020204" pitchFamily="34" charset="0"/>
              </a:rPr>
              <a:t>“We need to be aware of students' emotions at any given time because that's going to influence their ability to learn and memorise new information. We know that students need to feel a sense of belonging and connection to where they are, </a:t>
            </a:r>
            <a:r>
              <a:rPr lang="en-NZ" i="1" dirty="0">
                <a:latin typeface="Arial" panose="020B0604020202020204" pitchFamily="34" charset="0"/>
                <a:ea typeface="Calibri"/>
                <a:cs typeface="Arial" panose="020B0604020202020204" pitchFamily="34" charset="0"/>
              </a:rPr>
              <a:t>to</a:t>
            </a:r>
            <a:r>
              <a:rPr lang="en-NZ" i="1" dirty="0">
                <a:effectLst/>
                <a:latin typeface="Arial" panose="020B0604020202020204" pitchFamily="34" charset="0"/>
                <a:ea typeface="Calibri"/>
                <a:cs typeface="Arial" panose="020B0604020202020204" pitchFamily="34" charset="0"/>
              </a:rPr>
              <a:t> be able to effectively engage in learning.”</a:t>
            </a:r>
          </a:p>
          <a:p>
            <a:pPr marL="0" indent="0">
              <a:lnSpc>
                <a:spcPct val="100000"/>
              </a:lnSpc>
              <a:spcBef>
                <a:spcPts val="0"/>
              </a:spcBef>
              <a:spcAft>
                <a:spcPts val="1200"/>
              </a:spcAft>
              <a:buNone/>
            </a:pPr>
            <a:endParaRPr lang="en-US" i="1" dirty="0">
              <a:highlight>
                <a:srgbClr val="FFFF00"/>
              </a:highlight>
              <a:latin typeface="Arial" panose="020B0604020202020204" pitchFamily="34" charset="0"/>
              <a:ea typeface="Calibri"/>
              <a:cs typeface="Arial" panose="020B0604020202020204" pitchFamily="34" charset="0"/>
            </a:endParaRPr>
          </a:p>
          <a:p>
            <a:pPr marL="0" indent="0">
              <a:lnSpc>
                <a:spcPct val="100000"/>
              </a:lnSpc>
              <a:spcBef>
                <a:spcPts val="0"/>
              </a:spcBef>
              <a:spcAft>
                <a:spcPts val="1200"/>
              </a:spcAft>
              <a:buNone/>
            </a:pPr>
            <a:r>
              <a:rPr lang="en-US" b="1" dirty="0">
                <a:latin typeface="Arial" panose="020B0604020202020204" pitchFamily="34" charset="0"/>
                <a:cs typeface="Arial" panose="020B0604020202020204" pitchFamily="34" charset="0"/>
              </a:rPr>
              <a:t>Discuss:</a:t>
            </a: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What strategies have you used to create a safe and nurturing environment for your learners? What does this look like, sound like, feel like in your context? How did you know your strategy was successful?</a:t>
            </a:r>
          </a:p>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Ākonga learn best in positive learning environments that nurture their languages, identities, cultures, social, emotional, and cognitive skills. How could a students’ language, culture and identity impact how they move from surface learning to deep learning?</a:t>
            </a:r>
          </a:p>
          <a:p>
            <a:pPr marL="0" indent="0" algn="l">
              <a:lnSpc>
                <a:spcPct val="100000"/>
              </a:lnSpc>
              <a:spcBef>
                <a:spcPts val="0"/>
              </a:spcBef>
              <a:spcAft>
                <a:spcPts val="1200"/>
              </a:spcAft>
              <a:buNone/>
            </a:pPr>
            <a:r>
              <a:rPr lang="en-US" dirty="0">
                <a:latin typeface="Arial" panose="020B0604020202020204" pitchFamily="34" charset="0"/>
                <a:cs typeface="Arial" panose="020B0604020202020204" pitchFamily="34" charset="0"/>
              </a:rPr>
              <a:t>Explore in small groups exploring approaches to supporting social and emotional learning and resources you may use (Example: Oho and Ata)</a:t>
            </a:r>
            <a:r>
              <a:rPr lang="en-NZ"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1E66F16F-B14F-E712-3A54-A4A8408875BF}"/>
              </a:ext>
            </a:extLst>
          </p:cNvPr>
          <p:cNvSpPr>
            <a:spLocks noGrp="1"/>
          </p:cNvSpPr>
          <p:nvPr>
            <p:ph type="title"/>
          </p:nvPr>
        </p:nvSpPr>
        <p:spPr>
          <a:xfrm>
            <a:off x="-353237" y="268061"/>
            <a:ext cx="5153838" cy="733425"/>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marL="539750"/>
            <a:r>
              <a:rPr lang="en-US" sz="3200" b="1">
                <a:solidFill>
                  <a:schemeClr val="bg1"/>
                </a:solidFill>
                <a:latin typeface="Arial" panose="020B0604020202020204" pitchFamily="34" charset="0"/>
                <a:cs typeface="Arial" panose="020B0604020202020204" pitchFamily="34" charset="0"/>
              </a:rPr>
              <a:t>Emotions and learning</a:t>
            </a:r>
          </a:p>
        </p:txBody>
      </p:sp>
      <p:sp>
        <p:nvSpPr>
          <p:cNvPr id="2" name="Slide Number Placeholder 3">
            <a:extLst>
              <a:ext uri="{FF2B5EF4-FFF2-40B4-BE49-F238E27FC236}">
                <a16:creationId xmlns:a16="http://schemas.microsoft.com/office/drawing/2014/main" id="{EE1687FB-C027-3371-817D-2CA491FA5838}"/>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16</a:t>
            </a:fld>
            <a:endParaRPr lang="en-NZ"/>
          </a:p>
        </p:txBody>
      </p:sp>
    </p:spTree>
    <p:extLst>
      <p:ext uri="{BB962C8B-B14F-4D97-AF65-F5344CB8AC3E}">
        <p14:creationId xmlns:p14="http://schemas.microsoft.com/office/powerpoint/2010/main" val="87405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E40D3E-69D4-6DD9-46FD-C0FE45972037}"/>
              </a:ext>
            </a:extLst>
          </p:cNvPr>
          <p:cNvSpPr>
            <a:spLocks noGrp="1"/>
          </p:cNvSpPr>
          <p:nvPr>
            <p:ph type="sldNum" sz="quarter" idx="12"/>
          </p:nvPr>
        </p:nvSpPr>
        <p:spPr/>
        <p:txBody>
          <a:bodyPr/>
          <a:lstStyle/>
          <a:p>
            <a:fld id="{13468063-9C21-4834-88E3-ACB04C56D52D}" type="slidenum">
              <a:rPr lang="en-NZ" smtClean="0"/>
              <a:pPr/>
              <a:t>17</a:t>
            </a:fld>
            <a:endParaRPr lang="en-NZ"/>
          </a:p>
        </p:txBody>
      </p:sp>
      <p:sp>
        <p:nvSpPr>
          <p:cNvPr id="6" name="Text Placeholder 2">
            <a:extLst>
              <a:ext uri="{FF2B5EF4-FFF2-40B4-BE49-F238E27FC236}">
                <a16:creationId xmlns:a16="http://schemas.microsoft.com/office/drawing/2014/main" id="{547FBC5F-3291-9A59-3AB5-0270CE9576E8}"/>
              </a:ext>
            </a:extLst>
          </p:cNvPr>
          <p:cNvSpPr>
            <a:spLocks noGrp="1"/>
          </p:cNvSpPr>
          <p:nvPr>
            <p:ph type="body" sz="quarter" idx="13"/>
          </p:nvPr>
        </p:nvSpPr>
        <p:spPr>
          <a:xfrm>
            <a:off x="212756" y="1378282"/>
            <a:ext cx="9642444" cy="1001684"/>
          </a:xfrm>
        </p:spPr>
        <p:txBody>
          <a:bodyPr>
            <a:noAutofit/>
          </a:bodyPr>
          <a:lstStyle/>
          <a:p>
            <a:pPr marL="0" indent="0">
              <a:spcBef>
                <a:spcPts val="0"/>
              </a:spcBef>
              <a:buNone/>
            </a:pPr>
            <a:r>
              <a:rPr lang="en-US" sz="2400" b="1" dirty="0">
                <a:solidFill>
                  <a:srgbClr val="C00000"/>
                </a:solidFill>
                <a:latin typeface="Arial" panose="020B0604020202020204" pitchFamily="34" charset="0"/>
                <a:cs typeface="Arial" panose="020B0604020202020204" pitchFamily="34" charset="0"/>
              </a:rPr>
              <a:t>Based on what you’ve learnt, split into groups </a:t>
            </a:r>
          </a:p>
          <a:p>
            <a:pPr marL="0" indent="0">
              <a:spcBef>
                <a:spcPts val="0"/>
              </a:spcBef>
              <a:spcAft>
                <a:spcPts val="1800"/>
              </a:spcAft>
              <a:buNone/>
            </a:pPr>
            <a:r>
              <a:rPr lang="en-US" sz="2400" b="1" dirty="0">
                <a:solidFill>
                  <a:srgbClr val="C00000"/>
                </a:solidFill>
                <a:latin typeface="Arial" panose="020B0604020202020204" pitchFamily="34" charset="0"/>
                <a:cs typeface="Arial" panose="020B0604020202020204" pitchFamily="34" charset="0"/>
              </a:rPr>
              <a:t>and answer these questions:</a:t>
            </a:r>
          </a:p>
        </p:txBody>
      </p:sp>
      <p:sp>
        <p:nvSpPr>
          <p:cNvPr id="29" name="Rectangle: Rounded Corners 28">
            <a:extLst>
              <a:ext uri="{FF2B5EF4-FFF2-40B4-BE49-F238E27FC236}">
                <a16:creationId xmlns:a16="http://schemas.microsoft.com/office/drawing/2014/main" id="{FF2EC9C7-30F8-6848-5080-FA32B1C5A904}"/>
              </a:ext>
            </a:extLst>
          </p:cNvPr>
          <p:cNvSpPr/>
          <p:nvPr/>
        </p:nvSpPr>
        <p:spPr>
          <a:xfrm>
            <a:off x="-435429" y="392421"/>
            <a:ext cx="8207829"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US" sz="3200" b="1">
                <a:latin typeface="Arial" panose="020B0604020202020204" pitchFamily="34" charset="0"/>
                <a:cs typeface="Arial" panose="020B0604020202020204" pitchFamily="34" charset="0"/>
              </a:rPr>
              <a:t>Unpacking the Science of Learning</a:t>
            </a:r>
          </a:p>
        </p:txBody>
      </p:sp>
      <p:grpSp>
        <p:nvGrpSpPr>
          <p:cNvPr id="12" name="Group 11">
            <a:extLst>
              <a:ext uri="{FF2B5EF4-FFF2-40B4-BE49-F238E27FC236}">
                <a16:creationId xmlns:a16="http://schemas.microsoft.com/office/drawing/2014/main" id="{4688405A-3223-0448-4165-5F8BDDC9B511}"/>
              </a:ext>
            </a:extLst>
          </p:cNvPr>
          <p:cNvGrpSpPr/>
          <p:nvPr/>
        </p:nvGrpSpPr>
        <p:grpSpPr>
          <a:xfrm>
            <a:off x="212756" y="2353102"/>
            <a:ext cx="3871564" cy="1015663"/>
            <a:chOff x="212756" y="2270929"/>
            <a:chExt cx="3871564" cy="1015663"/>
          </a:xfrm>
        </p:grpSpPr>
        <p:sp>
          <p:nvSpPr>
            <p:cNvPr id="9" name="TextBox 8">
              <a:extLst>
                <a:ext uri="{FF2B5EF4-FFF2-40B4-BE49-F238E27FC236}">
                  <a16:creationId xmlns:a16="http://schemas.microsoft.com/office/drawing/2014/main" id="{F10796B8-2CD7-8A44-8692-CA835F076B0F}"/>
                </a:ext>
              </a:extLst>
            </p:cNvPr>
            <p:cNvSpPr txBox="1"/>
            <p:nvPr/>
          </p:nvSpPr>
          <p:spPr>
            <a:xfrm>
              <a:off x="212756" y="2270929"/>
              <a:ext cx="12369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kumimoji="0" lang="en-US" sz="6000" b="1" i="0" u="none" strike="noStrike" kern="1200" cap="none" spc="0" normalizeH="0" baseline="0" noProof="0">
                  <a:ln>
                    <a:noFill/>
                  </a:ln>
                  <a:solidFill>
                    <a:srgbClr val="FF642B"/>
                  </a:solidFill>
                  <a:effectLst/>
                  <a:uLnTx/>
                  <a:uFillTx/>
                  <a:latin typeface="Arial" panose="020B0604020202020204" pitchFamily="34" charset="0"/>
                  <a:ea typeface="+mn-ea"/>
                  <a:cs typeface="Arial" panose="020B0604020202020204" pitchFamily="34" charset="0"/>
                </a:rPr>
                <a:t>1</a:t>
              </a:r>
            </a:p>
          </p:txBody>
        </p:sp>
        <p:sp>
          <p:nvSpPr>
            <p:cNvPr id="11" name="TextBox 10">
              <a:extLst>
                <a:ext uri="{FF2B5EF4-FFF2-40B4-BE49-F238E27FC236}">
                  <a16:creationId xmlns:a16="http://schemas.microsoft.com/office/drawing/2014/main" id="{3408FEE8-A547-C702-BEC6-F55F16A36EB0}"/>
                </a:ext>
              </a:extLst>
            </p:cNvPr>
            <p:cNvSpPr txBox="1"/>
            <p:nvPr/>
          </p:nvSpPr>
          <p:spPr>
            <a:xfrm>
              <a:off x="828102" y="2424817"/>
              <a:ext cx="3256218" cy="707886"/>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How do learners </a:t>
              </a:r>
            </a:p>
            <a:p>
              <a:r>
                <a:rPr lang="en-US" sz="2000">
                  <a:latin typeface="Arial" panose="020B0604020202020204" pitchFamily="34" charset="0"/>
                  <a:cs typeface="Arial" panose="020B0604020202020204" pitchFamily="34" charset="0"/>
                </a:rPr>
                <a:t>understand new ideas? </a:t>
              </a:r>
            </a:p>
          </p:txBody>
        </p:sp>
      </p:grpSp>
      <p:grpSp>
        <p:nvGrpSpPr>
          <p:cNvPr id="13" name="Group 12">
            <a:extLst>
              <a:ext uri="{FF2B5EF4-FFF2-40B4-BE49-F238E27FC236}">
                <a16:creationId xmlns:a16="http://schemas.microsoft.com/office/drawing/2014/main" id="{057FE596-22FD-8DA8-9742-0DB020C92533}"/>
              </a:ext>
            </a:extLst>
          </p:cNvPr>
          <p:cNvGrpSpPr/>
          <p:nvPr/>
        </p:nvGrpSpPr>
        <p:grpSpPr>
          <a:xfrm>
            <a:off x="212756" y="3443291"/>
            <a:ext cx="3871564" cy="1246495"/>
            <a:chOff x="212756" y="2270929"/>
            <a:chExt cx="3871564" cy="1246495"/>
          </a:xfrm>
        </p:grpSpPr>
        <p:sp>
          <p:nvSpPr>
            <p:cNvPr id="14" name="TextBox 13">
              <a:extLst>
                <a:ext uri="{FF2B5EF4-FFF2-40B4-BE49-F238E27FC236}">
                  <a16:creationId xmlns:a16="http://schemas.microsoft.com/office/drawing/2014/main" id="{271E5EC1-60AC-D211-6466-296141594CB6}"/>
                </a:ext>
              </a:extLst>
            </p:cNvPr>
            <p:cNvSpPr txBox="1"/>
            <p:nvPr/>
          </p:nvSpPr>
          <p:spPr>
            <a:xfrm>
              <a:off x="212756" y="2270929"/>
              <a:ext cx="12369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lang="en-US" sz="6000" b="1">
                  <a:solidFill>
                    <a:srgbClr val="FF642B"/>
                  </a:solidFill>
                  <a:latin typeface="Arial" panose="020B0604020202020204" pitchFamily="34" charset="0"/>
                  <a:cs typeface="Arial" panose="020B0604020202020204" pitchFamily="34" charset="0"/>
                </a:rPr>
                <a:t>2</a:t>
              </a:r>
              <a:endParaRPr kumimoji="0" lang="en-US" sz="6000" b="1" i="0" u="none" strike="noStrike" kern="1200" cap="none" spc="0" normalizeH="0" baseline="0" noProof="0">
                <a:ln>
                  <a:noFill/>
                </a:ln>
                <a:solidFill>
                  <a:srgbClr val="FF642B"/>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557B16A9-CF48-6A91-57EC-4E94A90A55EF}"/>
                </a:ext>
              </a:extLst>
            </p:cNvPr>
            <p:cNvSpPr txBox="1"/>
            <p:nvPr/>
          </p:nvSpPr>
          <p:spPr>
            <a:xfrm>
              <a:off x="828102" y="2424817"/>
              <a:ext cx="3256218" cy="1092607"/>
            </a:xfrm>
            <a:prstGeom prst="rect">
              <a:avLst/>
            </a:prstGeom>
            <a:noFill/>
          </p:spPr>
          <p:txBody>
            <a:bodyPr wrap="square">
              <a:spAutoFit/>
            </a:bodyPr>
            <a:lstStyle/>
            <a:p>
              <a:pPr>
                <a:spcAft>
                  <a:spcPts val="600"/>
                </a:spcAft>
              </a:pPr>
              <a:r>
                <a:rPr lang="en-US" sz="2000">
                  <a:latin typeface="Arial" panose="020B0604020202020204" pitchFamily="34" charset="0"/>
                  <a:cs typeface="Arial" panose="020B0604020202020204" pitchFamily="34" charset="0"/>
                </a:rPr>
                <a:t>How do learners retain new information? </a:t>
              </a:r>
            </a:p>
            <a:p>
              <a:endParaRPr lang="en-US" sz="200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F5132F74-3C9B-F716-DC17-571D133F6A0C}"/>
              </a:ext>
            </a:extLst>
          </p:cNvPr>
          <p:cNvGrpSpPr/>
          <p:nvPr/>
        </p:nvGrpSpPr>
        <p:grpSpPr>
          <a:xfrm>
            <a:off x="212756" y="4533480"/>
            <a:ext cx="5273644" cy="1015663"/>
            <a:chOff x="212756" y="2270929"/>
            <a:chExt cx="5273644" cy="1015663"/>
          </a:xfrm>
        </p:grpSpPr>
        <p:sp>
          <p:nvSpPr>
            <p:cNvPr id="21" name="TextBox 20">
              <a:extLst>
                <a:ext uri="{FF2B5EF4-FFF2-40B4-BE49-F238E27FC236}">
                  <a16:creationId xmlns:a16="http://schemas.microsoft.com/office/drawing/2014/main" id="{097AF242-52E4-EE56-558F-6E452E151020}"/>
                </a:ext>
              </a:extLst>
            </p:cNvPr>
            <p:cNvSpPr txBox="1"/>
            <p:nvPr/>
          </p:nvSpPr>
          <p:spPr>
            <a:xfrm>
              <a:off x="212756" y="2270929"/>
              <a:ext cx="12369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kumimoji="0" lang="en-US" sz="6000" b="1" i="0" u="none" strike="noStrike" kern="1200" cap="none" spc="0" normalizeH="0" baseline="0" noProof="0">
                  <a:ln>
                    <a:noFill/>
                  </a:ln>
                  <a:solidFill>
                    <a:srgbClr val="FF642B"/>
                  </a:solidFill>
                  <a:effectLst/>
                  <a:uLnTx/>
                  <a:uFillTx/>
                  <a:latin typeface="Arial" panose="020B0604020202020204" pitchFamily="34" charset="0"/>
                  <a:ea typeface="+mn-ea"/>
                  <a:cs typeface="Arial" panose="020B0604020202020204" pitchFamily="34" charset="0"/>
                </a:rPr>
                <a:t>3</a:t>
              </a:r>
            </a:p>
          </p:txBody>
        </p:sp>
        <p:sp>
          <p:nvSpPr>
            <p:cNvPr id="22" name="TextBox 21">
              <a:extLst>
                <a:ext uri="{FF2B5EF4-FFF2-40B4-BE49-F238E27FC236}">
                  <a16:creationId xmlns:a16="http://schemas.microsoft.com/office/drawing/2014/main" id="{946CC26B-BA1D-39FA-7AB7-C6E1FD6CDC99}"/>
                </a:ext>
              </a:extLst>
            </p:cNvPr>
            <p:cNvSpPr txBox="1"/>
            <p:nvPr/>
          </p:nvSpPr>
          <p:spPr>
            <a:xfrm>
              <a:off x="828102" y="2424817"/>
              <a:ext cx="4658298" cy="707886"/>
            </a:xfrm>
            <a:prstGeom prst="rect">
              <a:avLst/>
            </a:prstGeom>
            <a:noFill/>
          </p:spPr>
          <p:txBody>
            <a:bodyPr wrap="square">
              <a:spAutoFit/>
            </a:bodyPr>
            <a:lstStyle/>
            <a:p>
              <a:pPr>
                <a:spcAft>
                  <a:spcPts val="600"/>
                </a:spcAft>
              </a:pPr>
              <a:r>
                <a:rPr lang="en-US" sz="2000">
                  <a:latin typeface="Arial" panose="020B0604020202020204" pitchFamily="34" charset="0"/>
                  <a:cs typeface="Arial" panose="020B0604020202020204" pitchFamily="34" charset="0"/>
                </a:rPr>
                <a:t>How does learning transfer to new situations in or outside the classroom? </a:t>
              </a:r>
            </a:p>
          </p:txBody>
        </p:sp>
      </p:grpSp>
      <p:grpSp>
        <p:nvGrpSpPr>
          <p:cNvPr id="23" name="Group 22">
            <a:extLst>
              <a:ext uri="{FF2B5EF4-FFF2-40B4-BE49-F238E27FC236}">
                <a16:creationId xmlns:a16="http://schemas.microsoft.com/office/drawing/2014/main" id="{83A922B2-E0DE-54F6-13D5-FBC499CFE086}"/>
              </a:ext>
            </a:extLst>
          </p:cNvPr>
          <p:cNvGrpSpPr/>
          <p:nvPr/>
        </p:nvGrpSpPr>
        <p:grpSpPr>
          <a:xfrm>
            <a:off x="6237636" y="2353102"/>
            <a:ext cx="4595464" cy="1015663"/>
            <a:chOff x="212756" y="2270929"/>
            <a:chExt cx="4595464" cy="1015663"/>
          </a:xfrm>
        </p:grpSpPr>
        <p:sp>
          <p:nvSpPr>
            <p:cNvPr id="24" name="TextBox 23">
              <a:extLst>
                <a:ext uri="{FF2B5EF4-FFF2-40B4-BE49-F238E27FC236}">
                  <a16:creationId xmlns:a16="http://schemas.microsoft.com/office/drawing/2014/main" id="{07672D4E-AEEF-D6B0-7FBE-7465D4D30D31}"/>
                </a:ext>
              </a:extLst>
            </p:cNvPr>
            <p:cNvSpPr txBox="1"/>
            <p:nvPr/>
          </p:nvSpPr>
          <p:spPr>
            <a:xfrm>
              <a:off x="212756" y="2270929"/>
              <a:ext cx="12369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lang="en-US" sz="6000" b="1">
                  <a:solidFill>
                    <a:srgbClr val="FF642B"/>
                  </a:solidFill>
                  <a:latin typeface="Arial" panose="020B0604020202020204" pitchFamily="34" charset="0"/>
                  <a:cs typeface="Arial" panose="020B0604020202020204" pitchFamily="34" charset="0"/>
                </a:rPr>
                <a:t>4</a:t>
              </a:r>
              <a:endParaRPr kumimoji="0" lang="en-US" sz="6000" b="1" i="0" u="none" strike="noStrike" kern="1200" cap="none" spc="0" normalizeH="0" baseline="0" noProof="0">
                <a:ln>
                  <a:noFill/>
                </a:ln>
                <a:solidFill>
                  <a:srgbClr val="FF642B"/>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EE0CC9ED-3F59-FF16-9ED1-0A7061EB962F}"/>
                </a:ext>
              </a:extLst>
            </p:cNvPr>
            <p:cNvSpPr txBox="1"/>
            <p:nvPr/>
          </p:nvSpPr>
          <p:spPr>
            <a:xfrm>
              <a:off x="828102" y="2424817"/>
              <a:ext cx="3980118" cy="707886"/>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How can you apply the Science of Learning in your context?</a:t>
              </a:r>
            </a:p>
          </p:txBody>
        </p:sp>
      </p:grpSp>
      <p:grpSp>
        <p:nvGrpSpPr>
          <p:cNvPr id="30" name="Group 29">
            <a:extLst>
              <a:ext uri="{FF2B5EF4-FFF2-40B4-BE49-F238E27FC236}">
                <a16:creationId xmlns:a16="http://schemas.microsoft.com/office/drawing/2014/main" id="{3124A175-31FD-FDD7-0CCB-CFD9EF677298}"/>
              </a:ext>
            </a:extLst>
          </p:cNvPr>
          <p:cNvGrpSpPr/>
          <p:nvPr/>
        </p:nvGrpSpPr>
        <p:grpSpPr>
          <a:xfrm>
            <a:off x="6237636" y="3443291"/>
            <a:ext cx="5001864" cy="1015663"/>
            <a:chOff x="212756" y="2270929"/>
            <a:chExt cx="5001864" cy="1015663"/>
          </a:xfrm>
        </p:grpSpPr>
        <p:sp>
          <p:nvSpPr>
            <p:cNvPr id="31" name="TextBox 30">
              <a:extLst>
                <a:ext uri="{FF2B5EF4-FFF2-40B4-BE49-F238E27FC236}">
                  <a16:creationId xmlns:a16="http://schemas.microsoft.com/office/drawing/2014/main" id="{1BAE2397-136E-4A8B-EB2C-A57357A50B55}"/>
                </a:ext>
              </a:extLst>
            </p:cNvPr>
            <p:cNvSpPr txBox="1"/>
            <p:nvPr/>
          </p:nvSpPr>
          <p:spPr>
            <a:xfrm>
              <a:off x="212756" y="2270929"/>
              <a:ext cx="12369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kumimoji="0" lang="en-US" sz="6000" b="1" i="0" u="none" strike="noStrike" kern="1200" cap="none" spc="0" normalizeH="0" baseline="0" noProof="0">
                  <a:ln>
                    <a:noFill/>
                  </a:ln>
                  <a:solidFill>
                    <a:srgbClr val="FF642B"/>
                  </a:solidFill>
                  <a:effectLst/>
                  <a:uLnTx/>
                  <a:uFillTx/>
                  <a:latin typeface="Arial" panose="020B0604020202020204" pitchFamily="34" charset="0"/>
                  <a:ea typeface="+mn-ea"/>
                  <a:cs typeface="Arial" panose="020B0604020202020204" pitchFamily="34" charset="0"/>
                </a:rPr>
                <a:t>5</a:t>
              </a:r>
            </a:p>
          </p:txBody>
        </p:sp>
        <p:sp>
          <p:nvSpPr>
            <p:cNvPr id="32" name="TextBox 31">
              <a:extLst>
                <a:ext uri="{FF2B5EF4-FFF2-40B4-BE49-F238E27FC236}">
                  <a16:creationId xmlns:a16="http://schemas.microsoft.com/office/drawing/2014/main" id="{F65C9079-4A72-4C98-F809-2B319DCCFFEC}"/>
                </a:ext>
              </a:extLst>
            </p:cNvPr>
            <p:cNvSpPr txBox="1"/>
            <p:nvPr/>
          </p:nvSpPr>
          <p:spPr>
            <a:xfrm>
              <a:off x="828102" y="2424817"/>
              <a:ext cx="4386518" cy="707886"/>
            </a:xfrm>
            <a:prstGeom prst="rect">
              <a:avLst/>
            </a:prstGeom>
            <a:noFill/>
          </p:spPr>
          <p:txBody>
            <a:bodyPr wrap="square">
              <a:spAutoFit/>
            </a:bodyPr>
            <a:lstStyle/>
            <a:p>
              <a:pPr>
                <a:spcAft>
                  <a:spcPts val="600"/>
                </a:spcAft>
              </a:pPr>
              <a:r>
                <a:rPr lang="en-US" sz="2000">
                  <a:latin typeface="Arial" panose="020B0604020202020204" pitchFamily="34" charset="0"/>
                  <a:cs typeface="Arial" panose="020B0604020202020204" pitchFamily="34" charset="0"/>
                </a:rPr>
                <a:t>What are common misconceptions about how students think or learn? </a:t>
              </a:r>
              <a:endParaRPr lang="en-US" sz="4800" b="1">
                <a:solidFill>
                  <a:srgbClr val="FF642B"/>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20A0848E-7644-282D-A5DB-0BA176E87AFC}"/>
              </a:ext>
            </a:extLst>
          </p:cNvPr>
          <p:cNvGrpSpPr/>
          <p:nvPr/>
        </p:nvGrpSpPr>
        <p:grpSpPr>
          <a:xfrm>
            <a:off x="6237636" y="4533480"/>
            <a:ext cx="5273644" cy="1015663"/>
            <a:chOff x="212756" y="2270929"/>
            <a:chExt cx="5273644" cy="1015663"/>
          </a:xfrm>
        </p:grpSpPr>
        <p:sp>
          <p:nvSpPr>
            <p:cNvPr id="34" name="TextBox 33">
              <a:extLst>
                <a:ext uri="{FF2B5EF4-FFF2-40B4-BE49-F238E27FC236}">
                  <a16:creationId xmlns:a16="http://schemas.microsoft.com/office/drawing/2014/main" id="{992401BD-1F17-A4AE-C7B4-F1176D20A80C}"/>
                </a:ext>
              </a:extLst>
            </p:cNvPr>
            <p:cNvSpPr txBox="1"/>
            <p:nvPr/>
          </p:nvSpPr>
          <p:spPr>
            <a:xfrm>
              <a:off x="212756" y="2270929"/>
              <a:ext cx="12369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lang="en-US" sz="6000" b="1">
                  <a:solidFill>
                    <a:srgbClr val="FF642B"/>
                  </a:solidFill>
                  <a:latin typeface="Arial" panose="020B0604020202020204" pitchFamily="34" charset="0"/>
                  <a:cs typeface="Arial" panose="020B0604020202020204" pitchFamily="34" charset="0"/>
                </a:rPr>
                <a:t>6</a:t>
              </a:r>
              <a:endParaRPr kumimoji="0" lang="en-US" sz="6000" b="1" i="0" u="none" strike="noStrike" kern="1200" cap="none" spc="0" normalizeH="0" baseline="0" noProof="0">
                <a:ln>
                  <a:noFill/>
                </a:ln>
                <a:solidFill>
                  <a:srgbClr val="FF642B"/>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286E1882-F10E-C0F9-2654-63EE1B1DC406}"/>
                </a:ext>
              </a:extLst>
            </p:cNvPr>
            <p:cNvSpPr txBox="1"/>
            <p:nvPr/>
          </p:nvSpPr>
          <p:spPr>
            <a:xfrm>
              <a:off x="828102" y="2424817"/>
              <a:ext cx="4658298" cy="707886"/>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What motivates </a:t>
              </a:r>
            </a:p>
            <a:p>
              <a:r>
                <a:rPr lang="en-US" sz="2000">
                  <a:latin typeface="Arial" panose="020B0604020202020204" pitchFamily="34" charset="0"/>
                  <a:cs typeface="Arial" panose="020B0604020202020204" pitchFamily="34" charset="0"/>
                </a:rPr>
                <a:t>students to learn? </a:t>
              </a:r>
            </a:p>
          </p:txBody>
        </p:sp>
      </p:grpSp>
    </p:spTree>
    <p:extLst>
      <p:ext uri="{BB962C8B-B14F-4D97-AF65-F5344CB8AC3E}">
        <p14:creationId xmlns:p14="http://schemas.microsoft.com/office/powerpoint/2010/main" val="72104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F961971-1F43-BF06-6D75-1BFDBA7A30D0}"/>
              </a:ext>
            </a:extLst>
          </p:cNvPr>
          <p:cNvSpPr>
            <a:spLocks noGrp="1"/>
          </p:cNvSpPr>
          <p:nvPr>
            <p:ph type="body" sz="quarter" idx="13"/>
          </p:nvPr>
        </p:nvSpPr>
        <p:spPr>
          <a:xfrm>
            <a:off x="212756" y="1378282"/>
            <a:ext cx="10734644" cy="4502866"/>
          </a:xfrm>
        </p:spPr>
        <p:txBody>
          <a:bodyPr>
            <a:noAutofit/>
          </a:bodyPr>
          <a:lstStyle/>
          <a:p>
            <a:pPr marL="0" indent="0">
              <a:spcAft>
                <a:spcPts val="600"/>
              </a:spcAft>
              <a:buNone/>
            </a:pPr>
            <a:r>
              <a:rPr lang="en-US" sz="2400" b="1">
                <a:solidFill>
                  <a:srgbClr val="C00000"/>
                </a:solidFill>
                <a:latin typeface="Arial" panose="020B0604020202020204" pitchFamily="34" charset="0"/>
                <a:cs typeface="Arial" panose="020B0604020202020204" pitchFamily="34" charset="0"/>
              </a:rPr>
              <a:t>How can an understanding of the Science of Learning help you to:</a:t>
            </a: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9870FD5-FA5D-39B1-6284-42CF9D4868FB}"/>
              </a:ext>
            </a:extLst>
          </p:cNvPr>
          <p:cNvSpPr>
            <a:spLocks noGrp="1"/>
          </p:cNvSpPr>
          <p:nvPr>
            <p:ph type="sldNum" sz="quarter" idx="12"/>
          </p:nvPr>
        </p:nvSpPr>
        <p:spPr/>
        <p:txBody>
          <a:bodyPr/>
          <a:lstStyle/>
          <a:p>
            <a:fld id="{13468063-9C21-4834-88E3-ACB04C56D52D}" type="slidenum">
              <a:rPr lang="en-NZ" smtClean="0"/>
              <a:pPr/>
              <a:t>18</a:t>
            </a:fld>
            <a:endParaRPr lang="en-NZ"/>
          </a:p>
        </p:txBody>
      </p:sp>
      <p:sp>
        <p:nvSpPr>
          <p:cNvPr id="2" name="Rectangle: Rounded Corners 1">
            <a:extLst>
              <a:ext uri="{FF2B5EF4-FFF2-40B4-BE49-F238E27FC236}">
                <a16:creationId xmlns:a16="http://schemas.microsoft.com/office/drawing/2014/main" id="{1C6AFEB7-E7BD-613F-6FE3-875CE7A2E9B4}"/>
              </a:ext>
            </a:extLst>
          </p:cNvPr>
          <p:cNvSpPr/>
          <p:nvPr/>
        </p:nvSpPr>
        <p:spPr>
          <a:xfrm>
            <a:off x="-435429" y="392421"/>
            <a:ext cx="10849429"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US" sz="3200" b="1">
                <a:latin typeface="Arial" panose="020B0604020202020204" pitchFamily="34" charset="0"/>
                <a:cs typeface="Arial" panose="020B0604020202020204" pitchFamily="34" charset="0"/>
              </a:rPr>
              <a:t>Reflecting on how to use the Science of Learning</a:t>
            </a:r>
          </a:p>
        </p:txBody>
      </p:sp>
      <p:pic>
        <p:nvPicPr>
          <p:cNvPr id="5122" name="Picture 2" descr="Conversation Images - Free Download on Freepik">
            <a:extLst>
              <a:ext uri="{FF2B5EF4-FFF2-40B4-BE49-F238E27FC236}">
                <a16:creationId xmlns:a16="http://schemas.microsoft.com/office/drawing/2014/main" id="{8E40479E-92CD-0DC8-48CC-546A9790C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2882150"/>
            <a:ext cx="7429500" cy="39758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13FE095-360E-3AD8-D706-5D48D2171EA9}"/>
              </a:ext>
            </a:extLst>
          </p:cNvPr>
          <p:cNvSpPr txBox="1"/>
          <p:nvPr/>
        </p:nvSpPr>
        <p:spPr>
          <a:xfrm>
            <a:off x="209550" y="1906915"/>
            <a:ext cx="4830801" cy="4175502"/>
          </a:xfrm>
          <a:prstGeom prst="rect">
            <a:avLst/>
          </a:prstGeom>
          <a:noFill/>
        </p:spPr>
        <p:txBody>
          <a:bodyPr wrap="square">
            <a:spAutoFit/>
          </a:bodyPr>
          <a:lstStyle/>
          <a:p>
            <a:pPr marL="266700" marR="0" lvl="0" indent="-228600" algn="l" defTabSz="914400" rtl="0" eaLnBrk="1" fontAlgn="auto" latinLnBrk="0" hangingPunct="1">
              <a:lnSpc>
                <a:spcPct val="100000"/>
              </a:lnSpc>
              <a:spcBef>
                <a:spcPts val="1000"/>
              </a:spcBef>
              <a:buClr>
                <a:srgbClr val="641C2E"/>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give practical effect to </a:t>
            </a:r>
          </a:p>
          <a:p>
            <a:pPr marL="266700" marR="0" lvl="0" algn="l" defTabSz="914400" rtl="0" eaLnBrk="1" fontAlgn="auto" latinLnBrk="0" hangingPunct="1">
              <a:lnSpc>
                <a:spcPct val="100000"/>
              </a:lnSpc>
              <a:spcAft>
                <a:spcPts val="1200"/>
              </a:spcAft>
              <a:buClr>
                <a:srgbClr val="641C2E"/>
              </a:buClr>
              <a:buSzTx/>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 </a:t>
            </a:r>
            <a:r>
              <a:rPr kumimoji="0" lang="en-US"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Tiriti</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 Waitangi?</a:t>
            </a:r>
          </a:p>
          <a:p>
            <a:pPr marL="266700" marR="0" lvl="0" indent="-22860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high expectations for all? </a:t>
            </a:r>
          </a:p>
          <a:p>
            <a:pPr marL="266700" marR="0" lvl="0" indent="-22860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hold a broad view of success?</a:t>
            </a:r>
          </a:p>
          <a:p>
            <a:pPr marL="266700" marR="0" lvl="0" indent="-22860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motivate and support the aspirations of ākonga?</a:t>
            </a:r>
          </a:p>
          <a:p>
            <a:pPr marL="266700" marR="0" lvl="0" indent="-22860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 inclusive of languages, cultures and identities?</a:t>
            </a:r>
          </a:p>
        </p:txBody>
      </p:sp>
      <p:sp>
        <p:nvSpPr>
          <p:cNvPr id="3" name="TextBox 2">
            <a:extLst>
              <a:ext uri="{FF2B5EF4-FFF2-40B4-BE49-F238E27FC236}">
                <a16:creationId xmlns:a16="http://schemas.microsoft.com/office/drawing/2014/main" id="{15E38BED-BE5B-FA14-6DAE-E11DCFE063CC}"/>
              </a:ext>
            </a:extLst>
          </p:cNvPr>
          <p:cNvSpPr txBox="1"/>
          <p:nvPr/>
        </p:nvSpPr>
        <p:spPr>
          <a:xfrm>
            <a:off x="3498427" y="6624021"/>
            <a:ext cx="2314545" cy="215444"/>
          </a:xfrm>
          <a:prstGeom prst="rect">
            <a:avLst/>
          </a:prstGeom>
          <a:noFill/>
        </p:spPr>
        <p:txBody>
          <a:bodyPr wrap="square">
            <a:spAutoFit/>
          </a:bodyPr>
          <a:lstStyle/>
          <a:p>
            <a:pPr>
              <a:lnSpc>
                <a:spcPct val="100000"/>
              </a:lnSpc>
              <a:spcAft>
                <a:spcPts val="1200"/>
              </a:spcAft>
            </a:pPr>
            <a:r>
              <a:rPr lang="en-NZ" sz="800" dirty="0">
                <a:latin typeface="Arial"/>
                <a:cs typeface="Arial"/>
              </a:rPr>
              <a:t>Image from: </a:t>
            </a:r>
            <a:r>
              <a:rPr lang="en-NZ" sz="800" dirty="0" err="1">
                <a:latin typeface="Arial"/>
                <a:cs typeface="Arial"/>
              </a:rPr>
              <a:t>Vecteezy</a:t>
            </a:r>
            <a:endParaRPr lang="en-NZ" sz="800" dirty="0">
              <a:latin typeface="Arial"/>
              <a:cs typeface="Arial"/>
            </a:endParaRPr>
          </a:p>
        </p:txBody>
      </p:sp>
    </p:spTree>
    <p:extLst>
      <p:ext uri="{BB962C8B-B14F-4D97-AF65-F5344CB8AC3E}">
        <p14:creationId xmlns:p14="http://schemas.microsoft.com/office/powerpoint/2010/main" val="297007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861" y="2413043"/>
            <a:ext cx="7315200" cy="779126"/>
          </a:xfrm>
        </p:spPr>
        <p:txBody>
          <a:bodyPr/>
          <a:lstStyle/>
          <a:p>
            <a:r>
              <a:rPr lang="en-NZ" sz="4000">
                <a:solidFill>
                  <a:schemeClr val="bg1"/>
                </a:solidFill>
              </a:rPr>
              <a:t>Structured literacy approaches from a science of learning perspective</a:t>
            </a:r>
            <a:endParaRPr lang="en-NZ" sz="4000" b="1"/>
          </a:p>
        </p:txBody>
      </p:sp>
    </p:spTree>
    <p:extLst>
      <p:ext uri="{BB962C8B-B14F-4D97-AF65-F5344CB8AC3E}">
        <p14:creationId xmlns:p14="http://schemas.microsoft.com/office/powerpoint/2010/main" val="368704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D8CC6-4044-1A48-2812-268F9A0C06C1}"/>
              </a:ext>
            </a:extLst>
          </p:cNvPr>
          <p:cNvPicPr>
            <a:picLocks noChangeAspect="1"/>
          </p:cNvPicPr>
          <p:nvPr/>
        </p:nvPicPr>
        <p:blipFill rotWithShape="1">
          <a:blip r:embed="rId3"/>
          <a:srcRect l="6542" t="6730" r="3902"/>
          <a:stretch/>
        </p:blipFill>
        <p:spPr>
          <a:xfrm>
            <a:off x="7797711" y="1577138"/>
            <a:ext cx="4093479" cy="4105153"/>
          </a:xfrm>
          <a:prstGeom prst="rect">
            <a:avLst/>
          </a:prstGeom>
        </p:spPr>
      </p:pic>
      <p:sp>
        <p:nvSpPr>
          <p:cNvPr id="4" name="Slide Number Placeholder 3">
            <a:extLst>
              <a:ext uri="{FF2B5EF4-FFF2-40B4-BE49-F238E27FC236}">
                <a16:creationId xmlns:a16="http://schemas.microsoft.com/office/drawing/2014/main" id="{BCDEA862-F1D7-FDB8-FAFC-C981CC93C066}"/>
              </a:ext>
            </a:extLst>
          </p:cNvPr>
          <p:cNvSpPr>
            <a:spLocks noGrp="1"/>
          </p:cNvSpPr>
          <p:nvPr>
            <p:ph type="sldNum" sz="quarter" idx="12"/>
          </p:nvPr>
        </p:nvSpPr>
        <p:spPr/>
        <p:txBody>
          <a:bodyPr/>
          <a:lstStyle/>
          <a:p>
            <a:fld id="{13468063-9C21-4834-88E3-ACB04C56D52D}" type="slidenum">
              <a:rPr lang="en-NZ" smtClean="0"/>
              <a:pPr/>
              <a:t>2</a:t>
            </a:fld>
            <a:endParaRPr lang="en-NZ"/>
          </a:p>
        </p:txBody>
      </p:sp>
      <p:sp>
        <p:nvSpPr>
          <p:cNvPr id="5" name="Rectangle: Rounded Corners 4">
            <a:extLst>
              <a:ext uri="{FF2B5EF4-FFF2-40B4-BE49-F238E27FC236}">
                <a16:creationId xmlns:a16="http://schemas.microsoft.com/office/drawing/2014/main" id="{AB6BA937-BADD-EA69-FAFC-6B8CC447C946}"/>
              </a:ext>
            </a:extLst>
          </p:cNvPr>
          <p:cNvSpPr/>
          <p:nvPr/>
        </p:nvSpPr>
        <p:spPr>
          <a:xfrm>
            <a:off x="-435429" y="392421"/>
            <a:ext cx="5930538"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Building understanding</a:t>
            </a:r>
          </a:p>
        </p:txBody>
      </p:sp>
      <p:sp>
        <p:nvSpPr>
          <p:cNvPr id="3" name="Text Placeholder 2">
            <a:extLst>
              <a:ext uri="{FF2B5EF4-FFF2-40B4-BE49-F238E27FC236}">
                <a16:creationId xmlns:a16="http://schemas.microsoft.com/office/drawing/2014/main" id="{BEDC6934-496C-7CF2-4491-0DBF46892162}"/>
              </a:ext>
            </a:extLst>
          </p:cNvPr>
          <p:cNvSpPr>
            <a:spLocks noGrp="1"/>
          </p:cNvSpPr>
          <p:nvPr>
            <p:ph type="body" sz="quarter" idx="13"/>
          </p:nvPr>
        </p:nvSpPr>
        <p:spPr>
          <a:xfrm>
            <a:off x="212756" y="1581482"/>
            <a:ext cx="7584955" cy="4502866"/>
          </a:xfrm>
        </p:spPr>
        <p:txBody>
          <a:bodyPr vert="horz" lIns="91440" tIns="45720" rIns="91440" bIns="45720" rtlCol="0" anchor="t">
            <a:noAutofit/>
          </a:bodyPr>
          <a:lstStyle/>
          <a:p>
            <a:pPr marL="0" indent="0">
              <a:spcAft>
                <a:spcPts val="600"/>
              </a:spcAft>
              <a:buNone/>
            </a:pPr>
            <a:r>
              <a:rPr lang="en-NZ" sz="2400" b="1" dirty="0">
                <a:solidFill>
                  <a:srgbClr val="C00000"/>
                </a:solidFill>
                <a:latin typeface="Arial"/>
                <a:cs typeface="Arial"/>
              </a:rPr>
              <a:t>Exploring the Science of Learning can help us:</a:t>
            </a:r>
          </a:p>
          <a:p>
            <a:pPr>
              <a:lnSpc>
                <a:spcPct val="100000"/>
              </a:lnSpc>
              <a:spcAft>
                <a:spcPts val="1200"/>
              </a:spcAft>
            </a:pPr>
            <a:r>
              <a:rPr lang="en-NZ" sz="2400" dirty="0">
                <a:latin typeface="Arial"/>
                <a:cs typeface="Arial"/>
              </a:rPr>
              <a:t>build a shared understanding of how people learn - </a:t>
            </a:r>
            <a:r>
              <a:rPr lang="en-US" sz="2400" dirty="0">
                <a:latin typeface="Arial"/>
                <a:cs typeface="Arial"/>
              </a:rPr>
              <a:t>biologically, developmentally, cognitively, culturally, emotionally, and socially</a:t>
            </a:r>
          </a:p>
          <a:p>
            <a:pPr>
              <a:lnSpc>
                <a:spcPct val="100000"/>
              </a:lnSpc>
              <a:spcAft>
                <a:spcPts val="1200"/>
              </a:spcAft>
            </a:pPr>
            <a:r>
              <a:rPr lang="en-NZ" sz="2400" dirty="0">
                <a:latin typeface="Arial"/>
                <a:cs typeface="Arial"/>
              </a:rPr>
              <a:t>consider how that understanding can strengthen teaching and learning</a:t>
            </a:r>
          </a:p>
          <a:p>
            <a:pPr>
              <a:lnSpc>
                <a:spcPct val="100000"/>
              </a:lnSpc>
              <a:spcAft>
                <a:spcPts val="1200"/>
              </a:spcAft>
            </a:pPr>
            <a:r>
              <a:rPr lang="en-NZ" sz="2400" dirty="0">
                <a:latin typeface="Arial"/>
                <a:cs typeface="Arial"/>
              </a:rPr>
              <a:t>establish a common language for teaching and learning</a:t>
            </a:r>
            <a:r>
              <a:rPr lang="en-US" sz="2400" b="0" i="0" dirty="0">
                <a:effectLst/>
                <a:latin typeface="Arial"/>
                <a:cs typeface="Arial"/>
              </a:rPr>
              <a:t>.</a:t>
            </a:r>
            <a:endParaRPr lang="en-US" sz="2400" dirty="0">
              <a:latin typeface="Arial"/>
              <a:cs typeface="Arial"/>
            </a:endParaRPr>
          </a:p>
        </p:txBody>
      </p:sp>
      <p:sp>
        <p:nvSpPr>
          <p:cNvPr id="6" name="TextBox 5">
            <a:extLst>
              <a:ext uri="{FF2B5EF4-FFF2-40B4-BE49-F238E27FC236}">
                <a16:creationId xmlns:a16="http://schemas.microsoft.com/office/drawing/2014/main" id="{33E7460A-9D81-3A65-F5AD-30156C2DCA77}"/>
              </a:ext>
            </a:extLst>
          </p:cNvPr>
          <p:cNvSpPr txBox="1"/>
          <p:nvPr/>
        </p:nvSpPr>
        <p:spPr>
          <a:xfrm>
            <a:off x="10651670" y="5574569"/>
            <a:ext cx="1327574" cy="215444"/>
          </a:xfrm>
          <a:prstGeom prst="rect">
            <a:avLst/>
          </a:prstGeom>
          <a:noFill/>
        </p:spPr>
        <p:txBody>
          <a:bodyPr wrap="square">
            <a:spAutoFit/>
          </a:bodyPr>
          <a:lstStyle/>
          <a:p>
            <a:pPr>
              <a:lnSpc>
                <a:spcPct val="100000"/>
              </a:lnSpc>
              <a:spcAft>
                <a:spcPts val="1200"/>
              </a:spcAft>
            </a:pPr>
            <a:r>
              <a:rPr lang="en-NZ" sz="800" dirty="0">
                <a:latin typeface="Arial"/>
                <a:cs typeface="Arial"/>
              </a:rPr>
              <a:t>Image from: </a:t>
            </a:r>
            <a:r>
              <a:rPr lang="en-NZ" sz="800" dirty="0" err="1">
                <a:latin typeface="Arial"/>
                <a:cs typeface="Arial"/>
              </a:rPr>
              <a:t>Vecteezy</a:t>
            </a:r>
            <a:endParaRPr lang="en-NZ" sz="800" dirty="0">
              <a:latin typeface="Arial"/>
              <a:cs typeface="Arial"/>
            </a:endParaRPr>
          </a:p>
        </p:txBody>
      </p:sp>
    </p:spTree>
    <p:extLst>
      <p:ext uri="{BB962C8B-B14F-4D97-AF65-F5344CB8AC3E}">
        <p14:creationId xmlns:p14="http://schemas.microsoft.com/office/powerpoint/2010/main" val="233322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C51427D-7D08-CB97-5868-2A9956317908}"/>
              </a:ext>
            </a:extLst>
          </p:cNvPr>
          <p:cNvGrpSpPr/>
          <p:nvPr/>
        </p:nvGrpSpPr>
        <p:grpSpPr>
          <a:xfrm>
            <a:off x="7545037" y="-304798"/>
            <a:ext cx="3727806" cy="4716902"/>
            <a:chOff x="7703466" y="1"/>
            <a:chExt cx="3727806" cy="4716902"/>
          </a:xfrm>
        </p:grpSpPr>
        <p:sp>
          <p:nvSpPr>
            <p:cNvPr id="10" name="Freeform: Shape 9">
              <a:extLst>
                <a:ext uri="{FF2B5EF4-FFF2-40B4-BE49-F238E27FC236}">
                  <a16:creationId xmlns:a16="http://schemas.microsoft.com/office/drawing/2014/main" id="{80691F55-19BE-49E3-8B67-49C6C3E5FD3E}"/>
                </a:ext>
              </a:extLst>
            </p:cNvPr>
            <p:cNvSpPr/>
            <p:nvPr/>
          </p:nvSpPr>
          <p:spPr>
            <a:xfrm>
              <a:off x="8375510" y="1"/>
              <a:ext cx="3055762" cy="4716902"/>
            </a:xfrm>
            <a:custGeom>
              <a:avLst/>
              <a:gdLst>
                <a:gd name="connsiteX0" fmla="*/ 433577 w 3907205"/>
                <a:gd name="connsiteY0" fmla="*/ 0 h 4257675"/>
                <a:gd name="connsiteX1" fmla="*/ 166877 w 3907205"/>
                <a:gd name="connsiteY1" fmla="*/ 1333500 h 4257675"/>
                <a:gd name="connsiteX2" fmla="*/ 1605152 w 3907205"/>
                <a:gd name="connsiteY2" fmla="*/ 1104900 h 4257675"/>
                <a:gd name="connsiteX3" fmla="*/ 2119502 w 3907205"/>
                <a:gd name="connsiteY3" fmla="*/ 1638300 h 4257675"/>
                <a:gd name="connsiteX4" fmla="*/ 1700402 w 3907205"/>
                <a:gd name="connsiteY4" fmla="*/ 2343150 h 4257675"/>
                <a:gd name="connsiteX5" fmla="*/ 871727 w 3907205"/>
                <a:gd name="connsiteY5" fmla="*/ 2238375 h 4257675"/>
                <a:gd name="connsiteX6" fmla="*/ 4952 w 3907205"/>
                <a:gd name="connsiteY6" fmla="*/ 2809875 h 4257675"/>
                <a:gd name="connsiteX7" fmla="*/ 595502 w 3907205"/>
                <a:gd name="connsiteY7" fmla="*/ 3638550 h 4257675"/>
                <a:gd name="connsiteX8" fmla="*/ 2138552 w 3907205"/>
                <a:gd name="connsiteY8" fmla="*/ 3952875 h 4257675"/>
                <a:gd name="connsiteX9" fmla="*/ 2871977 w 3907205"/>
                <a:gd name="connsiteY9" fmla="*/ 3343275 h 4257675"/>
                <a:gd name="connsiteX10" fmla="*/ 3834002 w 3907205"/>
                <a:gd name="connsiteY10" fmla="*/ 3362325 h 4257675"/>
                <a:gd name="connsiteX11" fmla="*/ 3767327 w 3907205"/>
                <a:gd name="connsiteY11" fmla="*/ 4257675 h 4257675"/>
                <a:gd name="connsiteX0" fmla="*/ 428626 w 3902254"/>
                <a:gd name="connsiteY0" fmla="*/ 0 h 4257675"/>
                <a:gd name="connsiteX1" fmla="*/ 161926 w 3902254"/>
                <a:gd name="connsiteY1" fmla="*/ 1333500 h 4257675"/>
                <a:gd name="connsiteX2" fmla="*/ 1600201 w 3902254"/>
                <a:gd name="connsiteY2" fmla="*/ 1104900 h 4257675"/>
                <a:gd name="connsiteX3" fmla="*/ 2114551 w 3902254"/>
                <a:gd name="connsiteY3" fmla="*/ 1638300 h 4257675"/>
                <a:gd name="connsiteX4" fmla="*/ 1695451 w 3902254"/>
                <a:gd name="connsiteY4" fmla="*/ 2343150 h 4257675"/>
                <a:gd name="connsiteX5" fmla="*/ 588283 w 3902254"/>
                <a:gd name="connsiteY5" fmla="*/ 2195696 h 4257675"/>
                <a:gd name="connsiteX6" fmla="*/ 1 w 3902254"/>
                <a:gd name="connsiteY6" fmla="*/ 2809875 h 4257675"/>
                <a:gd name="connsiteX7" fmla="*/ 590551 w 3902254"/>
                <a:gd name="connsiteY7" fmla="*/ 3638550 h 4257675"/>
                <a:gd name="connsiteX8" fmla="*/ 2133601 w 3902254"/>
                <a:gd name="connsiteY8" fmla="*/ 3952875 h 4257675"/>
                <a:gd name="connsiteX9" fmla="*/ 2867026 w 3902254"/>
                <a:gd name="connsiteY9" fmla="*/ 3343275 h 4257675"/>
                <a:gd name="connsiteX10" fmla="*/ 3829051 w 3902254"/>
                <a:gd name="connsiteY10" fmla="*/ 3362325 h 4257675"/>
                <a:gd name="connsiteX11" fmla="*/ 3762376 w 3902254"/>
                <a:gd name="connsiteY11" fmla="*/ 4257675 h 4257675"/>
                <a:gd name="connsiteX0" fmla="*/ 513384 w 3987012"/>
                <a:gd name="connsiteY0" fmla="*/ 0 h 4257675"/>
                <a:gd name="connsiteX1" fmla="*/ 246684 w 3987012"/>
                <a:gd name="connsiteY1" fmla="*/ 1333500 h 4257675"/>
                <a:gd name="connsiteX2" fmla="*/ 1684959 w 3987012"/>
                <a:gd name="connsiteY2" fmla="*/ 1104900 h 4257675"/>
                <a:gd name="connsiteX3" fmla="*/ 2199309 w 3987012"/>
                <a:gd name="connsiteY3" fmla="*/ 1638300 h 4257675"/>
                <a:gd name="connsiteX4" fmla="*/ 1780209 w 3987012"/>
                <a:gd name="connsiteY4" fmla="*/ 2343150 h 4257675"/>
                <a:gd name="connsiteX5" fmla="*/ 673041 w 3987012"/>
                <a:gd name="connsiteY5" fmla="*/ 2195696 h 4257675"/>
                <a:gd name="connsiteX6" fmla="*/ 0 w 3987012"/>
                <a:gd name="connsiteY6" fmla="*/ 3057414 h 4257675"/>
                <a:gd name="connsiteX7" fmla="*/ 675309 w 3987012"/>
                <a:gd name="connsiteY7" fmla="*/ 3638550 h 4257675"/>
                <a:gd name="connsiteX8" fmla="*/ 2218359 w 3987012"/>
                <a:gd name="connsiteY8" fmla="*/ 3952875 h 4257675"/>
                <a:gd name="connsiteX9" fmla="*/ 2951784 w 3987012"/>
                <a:gd name="connsiteY9" fmla="*/ 3343275 h 4257675"/>
                <a:gd name="connsiteX10" fmla="*/ 3913809 w 3987012"/>
                <a:gd name="connsiteY10" fmla="*/ 3362325 h 4257675"/>
                <a:gd name="connsiteX11" fmla="*/ 3847134 w 3987012"/>
                <a:gd name="connsiteY11" fmla="*/ 4257675 h 4257675"/>
                <a:gd name="connsiteX0" fmla="*/ 513384 w 3987012"/>
                <a:gd name="connsiteY0" fmla="*/ 0 h 4257675"/>
                <a:gd name="connsiteX1" fmla="*/ 246684 w 3987012"/>
                <a:gd name="connsiteY1" fmla="*/ 1333500 h 4257675"/>
                <a:gd name="connsiteX2" fmla="*/ 1684959 w 3987012"/>
                <a:gd name="connsiteY2" fmla="*/ 1104900 h 4257675"/>
                <a:gd name="connsiteX3" fmla="*/ 2199309 w 3987012"/>
                <a:gd name="connsiteY3" fmla="*/ 1638300 h 4257675"/>
                <a:gd name="connsiteX4" fmla="*/ 1780209 w 3987012"/>
                <a:gd name="connsiteY4" fmla="*/ 2343150 h 4257675"/>
                <a:gd name="connsiteX5" fmla="*/ 673041 w 3987012"/>
                <a:gd name="connsiteY5" fmla="*/ 2460306 h 4257675"/>
                <a:gd name="connsiteX6" fmla="*/ 0 w 3987012"/>
                <a:gd name="connsiteY6" fmla="*/ 3057414 h 4257675"/>
                <a:gd name="connsiteX7" fmla="*/ 675309 w 3987012"/>
                <a:gd name="connsiteY7" fmla="*/ 3638550 h 4257675"/>
                <a:gd name="connsiteX8" fmla="*/ 2218359 w 3987012"/>
                <a:gd name="connsiteY8" fmla="*/ 3952875 h 4257675"/>
                <a:gd name="connsiteX9" fmla="*/ 2951784 w 3987012"/>
                <a:gd name="connsiteY9" fmla="*/ 3343275 h 4257675"/>
                <a:gd name="connsiteX10" fmla="*/ 3913809 w 3987012"/>
                <a:gd name="connsiteY10" fmla="*/ 3362325 h 4257675"/>
                <a:gd name="connsiteX11" fmla="*/ 3847134 w 3987012"/>
                <a:gd name="connsiteY11" fmla="*/ 4257675 h 4257675"/>
                <a:gd name="connsiteX0" fmla="*/ 513418 w 3987046"/>
                <a:gd name="connsiteY0" fmla="*/ 0 h 4257675"/>
                <a:gd name="connsiteX1" fmla="*/ 246718 w 3987046"/>
                <a:gd name="connsiteY1" fmla="*/ 1333500 h 4257675"/>
                <a:gd name="connsiteX2" fmla="*/ 1684993 w 3987046"/>
                <a:gd name="connsiteY2" fmla="*/ 1104900 h 4257675"/>
                <a:gd name="connsiteX3" fmla="*/ 2199343 w 3987046"/>
                <a:gd name="connsiteY3" fmla="*/ 1638300 h 4257675"/>
                <a:gd name="connsiteX4" fmla="*/ 1780243 w 3987046"/>
                <a:gd name="connsiteY4" fmla="*/ 2343150 h 4257675"/>
                <a:gd name="connsiteX5" fmla="*/ 673075 w 3987046"/>
                <a:gd name="connsiteY5" fmla="*/ 2460306 h 4257675"/>
                <a:gd name="connsiteX6" fmla="*/ 34 w 3987046"/>
                <a:gd name="connsiteY6" fmla="*/ 3057414 h 4257675"/>
                <a:gd name="connsiteX7" fmla="*/ 651126 w 3987046"/>
                <a:gd name="connsiteY7" fmla="*/ 4073877 h 4257675"/>
                <a:gd name="connsiteX8" fmla="*/ 2218393 w 3987046"/>
                <a:gd name="connsiteY8" fmla="*/ 3952875 h 4257675"/>
                <a:gd name="connsiteX9" fmla="*/ 2951818 w 3987046"/>
                <a:gd name="connsiteY9" fmla="*/ 3343275 h 4257675"/>
                <a:gd name="connsiteX10" fmla="*/ 3913843 w 3987046"/>
                <a:gd name="connsiteY10" fmla="*/ 3362325 h 4257675"/>
                <a:gd name="connsiteX11" fmla="*/ 3847168 w 3987046"/>
                <a:gd name="connsiteY11" fmla="*/ 4257675 h 4257675"/>
                <a:gd name="connsiteX0" fmla="*/ 513419 w 3987047"/>
                <a:gd name="connsiteY0" fmla="*/ 0 h 4257675"/>
                <a:gd name="connsiteX1" fmla="*/ 246719 w 3987047"/>
                <a:gd name="connsiteY1" fmla="*/ 1333500 h 4257675"/>
                <a:gd name="connsiteX2" fmla="*/ 1684994 w 3987047"/>
                <a:gd name="connsiteY2" fmla="*/ 1104900 h 4257675"/>
                <a:gd name="connsiteX3" fmla="*/ 2199344 w 3987047"/>
                <a:gd name="connsiteY3" fmla="*/ 1638300 h 4257675"/>
                <a:gd name="connsiteX4" fmla="*/ 1780244 w 3987047"/>
                <a:gd name="connsiteY4" fmla="*/ 2343150 h 4257675"/>
                <a:gd name="connsiteX5" fmla="*/ 673076 w 3987047"/>
                <a:gd name="connsiteY5" fmla="*/ 2460306 h 4257675"/>
                <a:gd name="connsiteX6" fmla="*/ 35 w 3987047"/>
                <a:gd name="connsiteY6" fmla="*/ 3057414 h 4257675"/>
                <a:gd name="connsiteX7" fmla="*/ 651127 w 3987047"/>
                <a:gd name="connsiteY7" fmla="*/ 4073877 h 4257675"/>
                <a:gd name="connsiteX8" fmla="*/ 2242611 w 3987047"/>
                <a:gd name="connsiteY8" fmla="*/ 4063841 h 4257675"/>
                <a:gd name="connsiteX9" fmla="*/ 2951819 w 3987047"/>
                <a:gd name="connsiteY9" fmla="*/ 3343275 h 4257675"/>
                <a:gd name="connsiteX10" fmla="*/ 3913844 w 3987047"/>
                <a:gd name="connsiteY10" fmla="*/ 3362325 h 4257675"/>
                <a:gd name="connsiteX11" fmla="*/ 3847169 w 3987047"/>
                <a:gd name="connsiteY11" fmla="*/ 4257675 h 4257675"/>
                <a:gd name="connsiteX0" fmla="*/ 513419 w 4043156"/>
                <a:gd name="connsiteY0" fmla="*/ 0 h 4257675"/>
                <a:gd name="connsiteX1" fmla="*/ 246719 w 4043156"/>
                <a:gd name="connsiteY1" fmla="*/ 1333500 h 4257675"/>
                <a:gd name="connsiteX2" fmla="*/ 1684994 w 4043156"/>
                <a:gd name="connsiteY2" fmla="*/ 1104900 h 4257675"/>
                <a:gd name="connsiteX3" fmla="*/ 2199344 w 4043156"/>
                <a:gd name="connsiteY3" fmla="*/ 1638300 h 4257675"/>
                <a:gd name="connsiteX4" fmla="*/ 1780244 w 4043156"/>
                <a:gd name="connsiteY4" fmla="*/ 2343150 h 4257675"/>
                <a:gd name="connsiteX5" fmla="*/ 673076 w 4043156"/>
                <a:gd name="connsiteY5" fmla="*/ 2460306 h 4257675"/>
                <a:gd name="connsiteX6" fmla="*/ 35 w 4043156"/>
                <a:gd name="connsiteY6" fmla="*/ 3057414 h 4257675"/>
                <a:gd name="connsiteX7" fmla="*/ 651127 w 4043156"/>
                <a:gd name="connsiteY7" fmla="*/ 4073877 h 4257675"/>
                <a:gd name="connsiteX8" fmla="*/ 2242611 w 4043156"/>
                <a:gd name="connsiteY8" fmla="*/ 4063841 h 4257675"/>
                <a:gd name="connsiteX9" fmla="*/ 2951819 w 4043156"/>
                <a:gd name="connsiteY9" fmla="*/ 3343275 h 4257675"/>
                <a:gd name="connsiteX10" fmla="*/ 3986494 w 4043156"/>
                <a:gd name="connsiteY10" fmla="*/ 3148930 h 4257675"/>
                <a:gd name="connsiteX11" fmla="*/ 3847169 w 4043156"/>
                <a:gd name="connsiteY11" fmla="*/ 4257675 h 4257675"/>
                <a:gd name="connsiteX0" fmla="*/ 513419 w 4111806"/>
                <a:gd name="connsiteY0" fmla="*/ 0 h 4206460"/>
                <a:gd name="connsiteX1" fmla="*/ 246719 w 4111806"/>
                <a:gd name="connsiteY1" fmla="*/ 1333500 h 4206460"/>
                <a:gd name="connsiteX2" fmla="*/ 1684994 w 4111806"/>
                <a:gd name="connsiteY2" fmla="*/ 1104900 h 4206460"/>
                <a:gd name="connsiteX3" fmla="*/ 2199344 w 4111806"/>
                <a:gd name="connsiteY3" fmla="*/ 1638300 h 4206460"/>
                <a:gd name="connsiteX4" fmla="*/ 1780244 w 4111806"/>
                <a:gd name="connsiteY4" fmla="*/ 2343150 h 4206460"/>
                <a:gd name="connsiteX5" fmla="*/ 673076 w 4111806"/>
                <a:gd name="connsiteY5" fmla="*/ 2460306 h 4206460"/>
                <a:gd name="connsiteX6" fmla="*/ 35 w 4111806"/>
                <a:gd name="connsiteY6" fmla="*/ 3057414 h 4206460"/>
                <a:gd name="connsiteX7" fmla="*/ 651127 w 4111806"/>
                <a:gd name="connsiteY7" fmla="*/ 4073877 h 4206460"/>
                <a:gd name="connsiteX8" fmla="*/ 2242611 w 4111806"/>
                <a:gd name="connsiteY8" fmla="*/ 4063841 h 4206460"/>
                <a:gd name="connsiteX9" fmla="*/ 2951819 w 4111806"/>
                <a:gd name="connsiteY9" fmla="*/ 3343275 h 4206460"/>
                <a:gd name="connsiteX10" fmla="*/ 3986494 w 4111806"/>
                <a:gd name="connsiteY10" fmla="*/ 3148930 h 4206460"/>
                <a:gd name="connsiteX11" fmla="*/ 4040903 w 4111806"/>
                <a:gd name="connsiteY11" fmla="*/ 4206460 h 4206460"/>
                <a:gd name="connsiteX0" fmla="*/ 513419 w 4111806"/>
                <a:gd name="connsiteY0" fmla="*/ 0 h 4206460"/>
                <a:gd name="connsiteX1" fmla="*/ 246719 w 4111806"/>
                <a:gd name="connsiteY1" fmla="*/ 1333500 h 4206460"/>
                <a:gd name="connsiteX2" fmla="*/ 1684994 w 4111806"/>
                <a:gd name="connsiteY2" fmla="*/ 1104900 h 4206460"/>
                <a:gd name="connsiteX3" fmla="*/ 2199344 w 4111806"/>
                <a:gd name="connsiteY3" fmla="*/ 1638300 h 4206460"/>
                <a:gd name="connsiteX4" fmla="*/ 1780244 w 4111806"/>
                <a:gd name="connsiteY4" fmla="*/ 2343150 h 4206460"/>
                <a:gd name="connsiteX5" fmla="*/ 673076 w 4111806"/>
                <a:gd name="connsiteY5" fmla="*/ 2460306 h 4206460"/>
                <a:gd name="connsiteX6" fmla="*/ 35 w 4111806"/>
                <a:gd name="connsiteY6" fmla="*/ 3057414 h 4206460"/>
                <a:gd name="connsiteX7" fmla="*/ 651127 w 4111806"/>
                <a:gd name="connsiteY7" fmla="*/ 4073877 h 4206460"/>
                <a:gd name="connsiteX8" fmla="*/ 2242611 w 4111806"/>
                <a:gd name="connsiteY8" fmla="*/ 4063841 h 4206460"/>
                <a:gd name="connsiteX9" fmla="*/ 3000253 w 4111806"/>
                <a:gd name="connsiteY9" fmla="*/ 3146951 h 4206460"/>
                <a:gd name="connsiteX10" fmla="*/ 3986494 w 4111806"/>
                <a:gd name="connsiteY10" fmla="*/ 3148930 h 4206460"/>
                <a:gd name="connsiteX11" fmla="*/ 4040903 w 4111806"/>
                <a:gd name="connsiteY11" fmla="*/ 4206460 h 4206460"/>
                <a:gd name="connsiteX0" fmla="*/ 513419 w 4111806"/>
                <a:gd name="connsiteY0" fmla="*/ 0 h 4206460"/>
                <a:gd name="connsiteX1" fmla="*/ 222502 w 4111806"/>
                <a:gd name="connsiteY1" fmla="*/ 1051818 h 4206460"/>
                <a:gd name="connsiteX2" fmla="*/ 1684994 w 4111806"/>
                <a:gd name="connsiteY2" fmla="*/ 1104900 h 4206460"/>
                <a:gd name="connsiteX3" fmla="*/ 2199344 w 4111806"/>
                <a:gd name="connsiteY3" fmla="*/ 1638300 h 4206460"/>
                <a:gd name="connsiteX4" fmla="*/ 1780244 w 4111806"/>
                <a:gd name="connsiteY4" fmla="*/ 2343150 h 4206460"/>
                <a:gd name="connsiteX5" fmla="*/ 673076 w 4111806"/>
                <a:gd name="connsiteY5" fmla="*/ 2460306 h 4206460"/>
                <a:gd name="connsiteX6" fmla="*/ 35 w 4111806"/>
                <a:gd name="connsiteY6" fmla="*/ 3057414 h 4206460"/>
                <a:gd name="connsiteX7" fmla="*/ 651127 w 4111806"/>
                <a:gd name="connsiteY7" fmla="*/ 4073877 h 4206460"/>
                <a:gd name="connsiteX8" fmla="*/ 2242611 w 4111806"/>
                <a:gd name="connsiteY8" fmla="*/ 4063841 h 4206460"/>
                <a:gd name="connsiteX9" fmla="*/ 3000253 w 4111806"/>
                <a:gd name="connsiteY9" fmla="*/ 3146951 h 4206460"/>
                <a:gd name="connsiteX10" fmla="*/ 3986494 w 4111806"/>
                <a:gd name="connsiteY10" fmla="*/ 3148930 h 4206460"/>
                <a:gd name="connsiteX11" fmla="*/ 4040903 w 4111806"/>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498028 w 3958707"/>
                <a:gd name="connsiteY7" fmla="*/ 4073877 h 4206460"/>
                <a:gd name="connsiteX8" fmla="*/ 2089512 w 3958707"/>
                <a:gd name="connsiteY8" fmla="*/ 4063841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55015 w 3958707"/>
                <a:gd name="connsiteY7" fmla="*/ 3945840 h 4206460"/>
                <a:gd name="connsiteX8" fmla="*/ 2089512 w 3958707"/>
                <a:gd name="connsiteY8" fmla="*/ 4063841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18690 w 3958707"/>
                <a:gd name="connsiteY7" fmla="*/ 3971448 h 4206460"/>
                <a:gd name="connsiteX8" fmla="*/ 2089512 w 3958707"/>
                <a:gd name="connsiteY8" fmla="*/ 4063841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18690 w 3958707"/>
                <a:gd name="connsiteY7" fmla="*/ 3971448 h 4206460"/>
                <a:gd name="connsiteX8" fmla="*/ 2198488 w 3958707"/>
                <a:gd name="connsiteY8" fmla="*/ 3884589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18690 w 3958707"/>
                <a:gd name="connsiteY7" fmla="*/ 3971448 h 4206460"/>
                <a:gd name="connsiteX8" fmla="*/ 2198488 w 3958707"/>
                <a:gd name="connsiteY8" fmla="*/ 3884589 h 4206460"/>
                <a:gd name="connsiteX9" fmla="*/ 2701853 w 3958707"/>
                <a:gd name="connsiteY9" fmla="*/ 3053057 h 4206460"/>
                <a:gd name="connsiteX10" fmla="*/ 3833395 w 3958707"/>
                <a:gd name="connsiteY10" fmla="*/ 3148930 h 4206460"/>
                <a:gd name="connsiteX11" fmla="*/ 3887804 w 3958707"/>
                <a:gd name="connsiteY11" fmla="*/ 4206460 h 4206460"/>
                <a:gd name="connsiteX0" fmla="*/ 360320 w 3909207"/>
                <a:gd name="connsiteY0" fmla="*/ 0 h 4206460"/>
                <a:gd name="connsiteX1" fmla="*/ 69403 w 3909207"/>
                <a:gd name="connsiteY1" fmla="*/ 1051818 h 4206460"/>
                <a:gd name="connsiteX2" fmla="*/ 1531895 w 3909207"/>
                <a:gd name="connsiteY2" fmla="*/ 1104900 h 4206460"/>
                <a:gd name="connsiteX3" fmla="*/ 2046245 w 3909207"/>
                <a:gd name="connsiteY3" fmla="*/ 1638300 h 4206460"/>
                <a:gd name="connsiteX4" fmla="*/ 1627145 w 3909207"/>
                <a:gd name="connsiteY4" fmla="*/ 2343150 h 4206460"/>
                <a:gd name="connsiteX5" fmla="*/ 519977 w 3909207"/>
                <a:gd name="connsiteY5" fmla="*/ 2460306 h 4206460"/>
                <a:gd name="connsiteX6" fmla="*/ 64888 w 3909207"/>
                <a:gd name="connsiteY6" fmla="*/ 3048878 h 4206460"/>
                <a:gd name="connsiteX7" fmla="*/ 1018690 w 3909207"/>
                <a:gd name="connsiteY7" fmla="*/ 3971448 h 4206460"/>
                <a:gd name="connsiteX8" fmla="*/ 2198488 w 3909207"/>
                <a:gd name="connsiteY8" fmla="*/ 3884589 h 4206460"/>
                <a:gd name="connsiteX9" fmla="*/ 2701853 w 3909207"/>
                <a:gd name="connsiteY9" fmla="*/ 3053057 h 4206460"/>
                <a:gd name="connsiteX10" fmla="*/ 3518576 w 3909207"/>
                <a:gd name="connsiteY10" fmla="*/ 2739210 h 4206460"/>
                <a:gd name="connsiteX11" fmla="*/ 3887804 w 3909207"/>
                <a:gd name="connsiteY11" fmla="*/ 4206460 h 4206460"/>
                <a:gd name="connsiteX0" fmla="*/ 360320 w 3963126"/>
                <a:gd name="connsiteY0" fmla="*/ 0 h 4206460"/>
                <a:gd name="connsiteX1" fmla="*/ 69403 w 3963126"/>
                <a:gd name="connsiteY1" fmla="*/ 1051818 h 4206460"/>
                <a:gd name="connsiteX2" fmla="*/ 1531895 w 3963126"/>
                <a:gd name="connsiteY2" fmla="*/ 1104900 h 4206460"/>
                <a:gd name="connsiteX3" fmla="*/ 2046245 w 3963126"/>
                <a:gd name="connsiteY3" fmla="*/ 1638300 h 4206460"/>
                <a:gd name="connsiteX4" fmla="*/ 1627145 w 3963126"/>
                <a:gd name="connsiteY4" fmla="*/ 2343150 h 4206460"/>
                <a:gd name="connsiteX5" fmla="*/ 519977 w 3963126"/>
                <a:gd name="connsiteY5" fmla="*/ 2460306 h 4206460"/>
                <a:gd name="connsiteX6" fmla="*/ 64888 w 3963126"/>
                <a:gd name="connsiteY6" fmla="*/ 3048878 h 4206460"/>
                <a:gd name="connsiteX7" fmla="*/ 1018690 w 3963126"/>
                <a:gd name="connsiteY7" fmla="*/ 3971448 h 4206460"/>
                <a:gd name="connsiteX8" fmla="*/ 2198488 w 3963126"/>
                <a:gd name="connsiteY8" fmla="*/ 3884589 h 4206460"/>
                <a:gd name="connsiteX9" fmla="*/ 2701853 w 3963126"/>
                <a:gd name="connsiteY9" fmla="*/ 3053057 h 4206460"/>
                <a:gd name="connsiteX10" fmla="*/ 3518576 w 3963126"/>
                <a:gd name="connsiteY10" fmla="*/ 2739210 h 4206460"/>
                <a:gd name="connsiteX11" fmla="*/ 3887804 w 3963126"/>
                <a:gd name="connsiteY11" fmla="*/ 4206460 h 4206460"/>
                <a:gd name="connsiteX0" fmla="*/ 360320 w 4025844"/>
                <a:gd name="connsiteY0" fmla="*/ 0 h 4069887"/>
                <a:gd name="connsiteX1" fmla="*/ 69403 w 4025844"/>
                <a:gd name="connsiteY1" fmla="*/ 1051818 h 4069887"/>
                <a:gd name="connsiteX2" fmla="*/ 1531895 w 4025844"/>
                <a:gd name="connsiteY2" fmla="*/ 1104900 h 4069887"/>
                <a:gd name="connsiteX3" fmla="*/ 2046245 w 4025844"/>
                <a:gd name="connsiteY3" fmla="*/ 1638300 h 4069887"/>
                <a:gd name="connsiteX4" fmla="*/ 1627145 w 4025844"/>
                <a:gd name="connsiteY4" fmla="*/ 2343150 h 4069887"/>
                <a:gd name="connsiteX5" fmla="*/ 519977 w 4025844"/>
                <a:gd name="connsiteY5" fmla="*/ 2460306 h 4069887"/>
                <a:gd name="connsiteX6" fmla="*/ 64888 w 4025844"/>
                <a:gd name="connsiteY6" fmla="*/ 3048878 h 4069887"/>
                <a:gd name="connsiteX7" fmla="*/ 1018690 w 4025844"/>
                <a:gd name="connsiteY7" fmla="*/ 3971448 h 4069887"/>
                <a:gd name="connsiteX8" fmla="*/ 2198488 w 4025844"/>
                <a:gd name="connsiteY8" fmla="*/ 3884589 h 4069887"/>
                <a:gd name="connsiteX9" fmla="*/ 2701853 w 4025844"/>
                <a:gd name="connsiteY9" fmla="*/ 3053057 h 4069887"/>
                <a:gd name="connsiteX10" fmla="*/ 3518576 w 4025844"/>
                <a:gd name="connsiteY10" fmla="*/ 2739210 h 4069887"/>
                <a:gd name="connsiteX11" fmla="*/ 3972564 w 4025844"/>
                <a:gd name="connsiteY11" fmla="*/ 4069887 h 4069887"/>
                <a:gd name="connsiteX0" fmla="*/ 360320 w 3972564"/>
                <a:gd name="connsiteY0" fmla="*/ 0 h 4069887"/>
                <a:gd name="connsiteX1" fmla="*/ 69403 w 3972564"/>
                <a:gd name="connsiteY1" fmla="*/ 1051818 h 4069887"/>
                <a:gd name="connsiteX2" fmla="*/ 1531895 w 3972564"/>
                <a:gd name="connsiteY2" fmla="*/ 1104900 h 4069887"/>
                <a:gd name="connsiteX3" fmla="*/ 2046245 w 3972564"/>
                <a:gd name="connsiteY3" fmla="*/ 1638300 h 4069887"/>
                <a:gd name="connsiteX4" fmla="*/ 1627145 w 3972564"/>
                <a:gd name="connsiteY4" fmla="*/ 2343150 h 4069887"/>
                <a:gd name="connsiteX5" fmla="*/ 519977 w 3972564"/>
                <a:gd name="connsiteY5" fmla="*/ 2460306 h 4069887"/>
                <a:gd name="connsiteX6" fmla="*/ 64888 w 3972564"/>
                <a:gd name="connsiteY6" fmla="*/ 3048878 h 4069887"/>
                <a:gd name="connsiteX7" fmla="*/ 1018690 w 3972564"/>
                <a:gd name="connsiteY7" fmla="*/ 3971448 h 4069887"/>
                <a:gd name="connsiteX8" fmla="*/ 2198488 w 3972564"/>
                <a:gd name="connsiteY8" fmla="*/ 3884589 h 4069887"/>
                <a:gd name="connsiteX9" fmla="*/ 2701853 w 3972564"/>
                <a:gd name="connsiteY9" fmla="*/ 3053057 h 4069887"/>
                <a:gd name="connsiteX10" fmla="*/ 3518576 w 3972564"/>
                <a:gd name="connsiteY10" fmla="*/ 2739210 h 4069887"/>
                <a:gd name="connsiteX11" fmla="*/ 3972564 w 3972564"/>
                <a:gd name="connsiteY11" fmla="*/ 4069887 h 4069887"/>
                <a:gd name="connsiteX0" fmla="*/ 320242 w 3932486"/>
                <a:gd name="connsiteY0" fmla="*/ 0 h 4069887"/>
                <a:gd name="connsiteX1" fmla="*/ 77758 w 3932486"/>
                <a:gd name="connsiteY1" fmla="*/ 1347727 h 4069887"/>
                <a:gd name="connsiteX2" fmla="*/ 1491817 w 3932486"/>
                <a:gd name="connsiteY2" fmla="*/ 1104900 h 4069887"/>
                <a:gd name="connsiteX3" fmla="*/ 2006167 w 3932486"/>
                <a:gd name="connsiteY3" fmla="*/ 1638300 h 4069887"/>
                <a:gd name="connsiteX4" fmla="*/ 1587067 w 3932486"/>
                <a:gd name="connsiteY4" fmla="*/ 2343150 h 4069887"/>
                <a:gd name="connsiteX5" fmla="*/ 479899 w 3932486"/>
                <a:gd name="connsiteY5" fmla="*/ 2460306 h 4069887"/>
                <a:gd name="connsiteX6" fmla="*/ 24810 w 3932486"/>
                <a:gd name="connsiteY6" fmla="*/ 3048878 h 4069887"/>
                <a:gd name="connsiteX7" fmla="*/ 978612 w 3932486"/>
                <a:gd name="connsiteY7" fmla="*/ 3971448 h 4069887"/>
                <a:gd name="connsiteX8" fmla="*/ 2158410 w 3932486"/>
                <a:gd name="connsiteY8" fmla="*/ 3884589 h 4069887"/>
                <a:gd name="connsiteX9" fmla="*/ 2661775 w 3932486"/>
                <a:gd name="connsiteY9" fmla="*/ 3053057 h 4069887"/>
                <a:gd name="connsiteX10" fmla="*/ 3478498 w 3932486"/>
                <a:gd name="connsiteY10" fmla="*/ 2739210 h 4069887"/>
                <a:gd name="connsiteX11" fmla="*/ 3932486 w 3932486"/>
                <a:gd name="connsiteY11" fmla="*/ 4069887 h 4069887"/>
                <a:gd name="connsiteX0" fmla="*/ 310426 w 3922670"/>
                <a:gd name="connsiteY0" fmla="*/ 0 h 4069887"/>
                <a:gd name="connsiteX1" fmla="*/ 148665 w 3922670"/>
                <a:gd name="connsiteY1" fmla="*/ 1347727 h 4069887"/>
                <a:gd name="connsiteX2" fmla="*/ 1482001 w 3922670"/>
                <a:gd name="connsiteY2" fmla="*/ 1104900 h 4069887"/>
                <a:gd name="connsiteX3" fmla="*/ 1996351 w 3922670"/>
                <a:gd name="connsiteY3" fmla="*/ 1638300 h 4069887"/>
                <a:gd name="connsiteX4" fmla="*/ 1577251 w 3922670"/>
                <a:gd name="connsiteY4" fmla="*/ 2343150 h 4069887"/>
                <a:gd name="connsiteX5" fmla="*/ 470083 w 3922670"/>
                <a:gd name="connsiteY5" fmla="*/ 2460306 h 4069887"/>
                <a:gd name="connsiteX6" fmla="*/ 14994 w 3922670"/>
                <a:gd name="connsiteY6" fmla="*/ 3048878 h 4069887"/>
                <a:gd name="connsiteX7" fmla="*/ 968796 w 3922670"/>
                <a:gd name="connsiteY7" fmla="*/ 3971448 h 4069887"/>
                <a:gd name="connsiteX8" fmla="*/ 2148594 w 3922670"/>
                <a:gd name="connsiteY8" fmla="*/ 3884589 h 4069887"/>
                <a:gd name="connsiteX9" fmla="*/ 2651959 w 3922670"/>
                <a:gd name="connsiteY9" fmla="*/ 3053057 h 4069887"/>
                <a:gd name="connsiteX10" fmla="*/ 3468682 w 3922670"/>
                <a:gd name="connsiteY10" fmla="*/ 2739210 h 4069887"/>
                <a:gd name="connsiteX11" fmla="*/ 3922670 w 3922670"/>
                <a:gd name="connsiteY11" fmla="*/ 4069887 h 4069887"/>
                <a:gd name="connsiteX0" fmla="*/ 310425 w 3922669"/>
                <a:gd name="connsiteY0" fmla="*/ 0 h 4069887"/>
                <a:gd name="connsiteX1" fmla="*/ 148664 w 3922669"/>
                <a:gd name="connsiteY1" fmla="*/ 1347727 h 4069887"/>
                <a:gd name="connsiteX2" fmla="*/ 1320555 w 3922669"/>
                <a:gd name="connsiteY2" fmla="*/ 979708 h 4069887"/>
                <a:gd name="connsiteX3" fmla="*/ 1996350 w 3922669"/>
                <a:gd name="connsiteY3" fmla="*/ 1638300 h 4069887"/>
                <a:gd name="connsiteX4" fmla="*/ 1577250 w 3922669"/>
                <a:gd name="connsiteY4" fmla="*/ 2343150 h 4069887"/>
                <a:gd name="connsiteX5" fmla="*/ 470082 w 3922669"/>
                <a:gd name="connsiteY5" fmla="*/ 2460306 h 4069887"/>
                <a:gd name="connsiteX6" fmla="*/ 14993 w 3922669"/>
                <a:gd name="connsiteY6" fmla="*/ 3048878 h 4069887"/>
                <a:gd name="connsiteX7" fmla="*/ 968795 w 3922669"/>
                <a:gd name="connsiteY7" fmla="*/ 3971448 h 4069887"/>
                <a:gd name="connsiteX8" fmla="*/ 2148593 w 3922669"/>
                <a:gd name="connsiteY8" fmla="*/ 3884589 h 4069887"/>
                <a:gd name="connsiteX9" fmla="*/ 2651958 w 3922669"/>
                <a:gd name="connsiteY9" fmla="*/ 3053057 h 4069887"/>
                <a:gd name="connsiteX10" fmla="*/ 3468681 w 3922669"/>
                <a:gd name="connsiteY10" fmla="*/ 2739210 h 4069887"/>
                <a:gd name="connsiteX11" fmla="*/ 3922669 w 3922669"/>
                <a:gd name="connsiteY11" fmla="*/ 4069887 h 4069887"/>
                <a:gd name="connsiteX0" fmla="*/ 310425 w 3922669"/>
                <a:gd name="connsiteY0" fmla="*/ 0 h 4069887"/>
                <a:gd name="connsiteX1" fmla="*/ 148664 w 3922669"/>
                <a:gd name="connsiteY1" fmla="*/ 1347727 h 4069887"/>
                <a:gd name="connsiteX2" fmla="*/ 1320555 w 3922669"/>
                <a:gd name="connsiteY2" fmla="*/ 979708 h 4069887"/>
                <a:gd name="connsiteX3" fmla="*/ 1996350 w 3922669"/>
                <a:gd name="connsiteY3" fmla="*/ 1638300 h 4069887"/>
                <a:gd name="connsiteX4" fmla="*/ 1577250 w 3922669"/>
                <a:gd name="connsiteY4" fmla="*/ 2343150 h 4069887"/>
                <a:gd name="connsiteX5" fmla="*/ 470082 w 3922669"/>
                <a:gd name="connsiteY5" fmla="*/ 2460306 h 4069887"/>
                <a:gd name="connsiteX6" fmla="*/ 14993 w 3922669"/>
                <a:gd name="connsiteY6" fmla="*/ 3048878 h 4069887"/>
                <a:gd name="connsiteX7" fmla="*/ 968795 w 3922669"/>
                <a:gd name="connsiteY7" fmla="*/ 3971448 h 4069887"/>
                <a:gd name="connsiteX8" fmla="*/ 2148593 w 3922669"/>
                <a:gd name="connsiteY8" fmla="*/ 3884589 h 4069887"/>
                <a:gd name="connsiteX9" fmla="*/ 2651958 w 3922669"/>
                <a:gd name="connsiteY9" fmla="*/ 3053057 h 4069887"/>
                <a:gd name="connsiteX10" fmla="*/ 3468681 w 3922669"/>
                <a:gd name="connsiteY10" fmla="*/ 2739210 h 4069887"/>
                <a:gd name="connsiteX11" fmla="*/ 3922669 w 3922669"/>
                <a:gd name="connsiteY11" fmla="*/ 4069887 h 4069887"/>
                <a:gd name="connsiteX0" fmla="*/ 317782 w 3930026"/>
                <a:gd name="connsiteY0" fmla="*/ 0 h 4069887"/>
                <a:gd name="connsiteX1" fmla="*/ 156021 w 3930026"/>
                <a:gd name="connsiteY1" fmla="*/ 1347727 h 4069887"/>
                <a:gd name="connsiteX2" fmla="*/ 1327912 w 3930026"/>
                <a:gd name="connsiteY2" fmla="*/ 979708 h 4069887"/>
                <a:gd name="connsiteX3" fmla="*/ 2003707 w 3930026"/>
                <a:gd name="connsiteY3" fmla="*/ 1638300 h 4069887"/>
                <a:gd name="connsiteX4" fmla="*/ 1584607 w 3930026"/>
                <a:gd name="connsiteY4" fmla="*/ 2343150 h 4069887"/>
                <a:gd name="connsiteX5" fmla="*/ 477439 w 3930026"/>
                <a:gd name="connsiteY5" fmla="*/ 2460306 h 4069887"/>
                <a:gd name="connsiteX6" fmla="*/ 22350 w 3930026"/>
                <a:gd name="connsiteY6" fmla="*/ 3048878 h 4069887"/>
                <a:gd name="connsiteX7" fmla="*/ 976152 w 3930026"/>
                <a:gd name="connsiteY7" fmla="*/ 3971448 h 4069887"/>
                <a:gd name="connsiteX8" fmla="*/ 2155950 w 3930026"/>
                <a:gd name="connsiteY8" fmla="*/ 3884589 h 4069887"/>
                <a:gd name="connsiteX9" fmla="*/ 2659315 w 3930026"/>
                <a:gd name="connsiteY9" fmla="*/ 3053057 h 4069887"/>
                <a:gd name="connsiteX10" fmla="*/ 3476038 w 3930026"/>
                <a:gd name="connsiteY10" fmla="*/ 2739210 h 4069887"/>
                <a:gd name="connsiteX11" fmla="*/ 3930026 w 3930026"/>
                <a:gd name="connsiteY11" fmla="*/ 4069887 h 4069887"/>
                <a:gd name="connsiteX0" fmla="*/ 310425 w 3922669"/>
                <a:gd name="connsiteY0" fmla="*/ 0 h 4069887"/>
                <a:gd name="connsiteX1" fmla="*/ 213242 w 3922669"/>
                <a:gd name="connsiteY1" fmla="*/ 1256678 h 4069887"/>
                <a:gd name="connsiteX2" fmla="*/ 1320555 w 3922669"/>
                <a:gd name="connsiteY2" fmla="*/ 979708 h 4069887"/>
                <a:gd name="connsiteX3" fmla="*/ 1996350 w 3922669"/>
                <a:gd name="connsiteY3" fmla="*/ 1638300 h 4069887"/>
                <a:gd name="connsiteX4" fmla="*/ 1577250 w 3922669"/>
                <a:gd name="connsiteY4" fmla="*/ 2343150 h 4069887"/>
                <a:gd name="connsiteX5" fmla="*/ 470082 w 3922669"/>
                <a:gd name="connsiteY5" fmla="*/ 2460306 h 4069887"/>
                <a:gd name="connsiteX6" fmla="*/ 14993 w 3922669"/>
                <a:gd name="connsiteY6" fmla="*/ 3048878 h 4069887"/>
                <a:gd name="connsiteX7" fmla="*/ 968795 w 3922669"/>
                <a:gd name="connsiteY7" fmla="*/ 3971448 h 4069887"/>
                <a:gd name="connsiteX8" fmla="*/ 2148593 w 3922669"/>
                <a:gd name="connsiteY8" fmla="*/ 3884589 h 4069887"/>
                <a:gd name="connsiteX9" fmla="*/ 2651958 w 3922669"/>
                <a:gd name="connsiteY9" fmla="*/ 3053057 h 4069887"/>
                <a:gd name="connsiteX10" fmla="*/ 3468681 w 3922669"/>
                <a:gd name="connsiteY10" fmla="*/ 2739210 h 4069887"/>
                <a:gd name="connsiteX11" fmla="*/ 3922669 w 3922669"/>
                <a:gd name="connsiteY11" fmla="*/ 4069887 h 4069887"/>
                <a:gd name="connsiteX0" fmla="*/ 295454 w 3907698"/>
                <a:gd name="connsiteY0" fmla="*/ 0 h 4232998"/>
                <a:gd name="connsiteX1" fmla="*/ 198271 w 3907698"/>
                <a:gd name="connsiteY1" fmla="*/ 1256678 h 4232998"/>
                <a:gd name="connsiteX2" fmla="*/ 1305584 w 3907698"/>
                <a:gd name="connsiteY2" fmla="*/ 979708 h 4232998"/>
                <a:gd name="connsiteX3" fmla="*/ 1981379 w 3907698"/>
                <a:gd name="connsiteY3" fmla="*/ 1638300 h 4232998"/>
                <a:gd name="connsiteX4" fmla="*/ 1562279 w 3907698"/>
                <a:gd name="connsiteY4" fmla="*/ 2343150 h 4232998"/>
                <a:gd name="connsiteX5" fmla="*/ 455111 w 3907698"/>
                <a:gd name="connsiteY5" fmla="*/ 2460306 h 4232998"/>
                <a:gd name="connsiteX6" fmla="*/ 22 w 3907698"/>
                <a:gd name="connsiteY6" fmla="*/ 3048878 h 4232998"/>
                <a:gd name="connsiteX7" fmla="*/ 469488 w 3907698"/>
                <a:gd name="connsiteY7" fmla="*/ 4193380 h 4232998"/>
                <a:gd name="connsiteX8" fmla="*/ 2133622 w 3907698"/>
                <a:gd name="connsiteY8" fmla="*/ 3884589 h 4232998"/>
                <a:gd name="connsiteX9" fmla="*/ 2636987 w 3907698"/>
                <a:gd name="connsiteY9" fmla="*/ 3053057 h 4232998"/>
                <a:gd name="connsiteX10" fmla="*/ 3453710 w 3907698"/>
                <a:gd name="connsiteY10" fmla="*/ 2739210 h 4232998"/>
                <a:gd name="connsiteX11" fmla="*/ 3907698 w 3907698"/>
                <a:gd name="connsiteY11" fmla="*/ 4069887 h 4232998"/>
                <a:gd name="connsiteX0" fmla="*/ 296793 w 3909037"/>
                <a:gd name="connsiteY0" fmla="*/ 0 h 4209735"/>
                <a:gd name="connsiteX1" fmla="*/ 199610 w 3909037"/>
                <a:gd name="connsiteY1" fmla="*/ 1256678 h 4209735"/>
                <a:gd name="connsiteX2" fmla="*/ 1306923 w 3909037"/>
                <a:gd name="connsiteY2" fmla="*/ 979708 h 4209735"/>
                <a:gd name="connsiteX3" fmla="*/ 1982718 w 3909037"/>
                <a:gd name="connsiteY3" fmla="*/ 1638300 h 4209735"/>
                <a:gd name="connsiteX4" fmla="*/ 1563618 w 3909037"/>
                <a:gd name="connsiteY4" fmla="*/ 2343150 h 4209735"/>
                <a:gd name="connsiteX5" fmla="*/ 456450 w 3909037"/>
                <a:gd name="connsiteY5" fmla="*/ 2460306 h 4209735"/>
                <a:gd name="connsiteX6" fmla="*/ 1361 w 3909037"/>
                <a:gd name="connsiteY6" fmla="*/ 3048878 h 4209735"/>
                <a:gd name="connsiteX7" fmla="*/ 579803 w 3909037"/>
                <a:gd name="connsiteY7" fmla="*/ 4167773 h 4209735"/>
                <a:gd name="connsiteX8" fmla="*/ 2134961 w 3909037"/>
                <a:gd name="connsiteY8" fmla="*/ 3884589 h 4209735"/>
                <a:gd name="connsiteX9" fmla="*/ 2638326 w 3909037"/>
                <a:gd name="connsiteY9" fmla="*/ 3053057 h 4209735"/>
                <a:gd name="connsiteX10" fmla="*/ 3455049 w 3909037"/>
                <a:gd name="connsiteY10" fmla="*/ 2739210 h 4209735"/>
                <a:gd name="connsiteX11" fmla="*/ 3909037 w 3909037"/>
                <a:gd name="connsiteY11" fmla="*/ 4069887 h 4209735"/>
                <a:gd name="connsiteX0" fmla="*/ 272313 w 3884557"/>
                <a:gd name="connsiteY0" fmla="*/ 0 h 4189326"/>
                <a:gd name="connsiteX1" fmla="*/ 175130 w 3884557"/>
                <a:gd name="connsiteY1" fmla="*/ 1256678 h 4189326"/>
                <a:gd name="connsiteX2" fmla="*/ 1282443 w 3884557"/>
                <a:gd name="connsiteY2" fmla="*/ 979708 h 4189326"/>
                <a:gd name="connsiteX3" fmla="*/ 1958238 w 3884557"/>
                <a:gd name="connsiteY3" fmla="*/ 1638300 h 4189326"/>
                <a:gd name="connsiteX4" fmla="*/ 1539138 w 3884557"/>
                <a:gd name="connsiteY4" fmla="*/ 2343150 h 4189326"/>
                <a:gd name="connsiteX5" fmla="*/ 431970 w 3884557"/>
                <a:gd name="connsiteY5" fmla="*/ 2460306 h 4189326"/>
                <a:gd name="connsiteX6" fmla="*/ 61640 w 3884557"/>
                <a:gd name="connsiteY6" fmla="*/ 3373239 h 4189326"/>
                <a:gd name="connsiteX7" fmla="*/ 555323 w 3884557"/>
                <a:gd name="connsiteY7" fmla="*/ 4167773 h 4189326"/>
                <a:gd name="connsiteX8" fmla="*/ 2110481 w 3884557"/>
                <a:gd name="connsiteY8" fmla="*/ 3884589 h 4189326"/>
                <a:gd name="connsiteX9" fmla="*/ 2613846 w 3884557"/>
                <a:gd name="connsiteY9" fmla="*/ 3053057 h 4189326"/>
                <a:gd name="connsiteX10" fmla="*/ 3430569 w 3884557"/>
                <a:gd name="connsiteY10" fmla="*/ 2739210 h 4189326"/>
                <a:gd name="connsiteX11" fmla="*/ 3884557 w 3884557"/>
                <a:gd name="connsiteY11" fmla="*/ 4069887 h 4189326"/>
                <a:gd name="connsiteX0" fmla="*/ 272313 w 3884557"/>
                <a:gd name="connsiteY0" fmla="*/ 0 h 4157760"/>
                <a:gd name="connsiteX1" fmla="*/ 175130 w 3884557"/>
                <a:gd name="connsiteY1" fmla="*/ 1256678 h 4157760"/>
                <a:gd name="connsiteX2" fmla="*/ 1282443 w 3884557"/>
                <a:gd name="connsiteY2" fmla="*/ 979708 h 4157760"/>
                <a:gd name="connsiteX3" fmla="*/ 1958238 w 3884557"/>
                <a:gd name="connsiteY3" fmla="*/ 1638300 h 4157760"/>
                <a:gd name="connsiteX4" fmla="*/ 1539138 w 3884557"/>
                <a:gd name="connsiteY4" fmla="*/ 2343150 h 4157760"/>
                <a:gd name="connsiteX5" fmla="*/ 431970 w 3884557"/>
                <a:gd name="connsiteY5" fmla="*/ 2460306 h 4157760"/>
                <a:gd name="connsiteX6" fmla="*/ 61640 w 3884557"/>
                <a:gd name="connsiteY6" fmla="*/ 3373239 h 4157760"/>
                <a:gd name="connsiteX7" fmla="*/ 894358 w 3884557"/>
                <a:gd name="connsiteY7" fmla="*/ 4133630 h 4157760"/>
                <a:gd name="connsiteX8" fmla="*/ 2110481 w 3884557"/>
                <a:gd name="connsiteY8" fmla="*/ 3884589 h 4157760"/>
                <a:gd name="connsiteX9" fmla="*/ 2613846 w 3884557"/>
                <a:gd name="connsiteY9" fmla="*/ 3053057 h 4157760"/>
                <a:gd name="connsiteX10" fmla="*/ 3430569 w 3884557"/>
                <a:gd name="connsiteY10" fmla="*/ 2739210 h 4157760"/>
                <a:gd name="connsiteX11" fmla="*/ 3884557 w 3884557"/>
                <a:gd name="connsiteY11" fmla="*/ 4069887 h 4157760"/>
                <a:gd name="connsiteX0" fmla="*/ 272313 w 3884557"/>
                <a:gd name="connsiteY0" fmla="*/ 0 h 4134063"/>
                <a:gd name="connsiteX1" fmla="*/ 175130 w 3884557"/>
                <a:gd name="connsiteY1" fmla="*/ 1256678 h 4134063"/>
                <a:gd name="connsiteX2" fmla="*/ 1282443 w 3884557"/>
                <a:gd name="connsiteY2" fmla="*/ 979708 h 4134063"/>
                <a:gd name="connsiteX3" fmla="*/ 1958238 w 3884557"/>
                <a:gd name="connsiteY3" fmla="*/ 1638300 h 4134063"/>
                <a:gd name="connsiteX4" fmla="*/ 1539138 w 3884557"/>
                <a:gd name="connsiteY4" fmla="*/ 2343150 h 4134063"/>
                <a:gd name="connsiteX5" fmla="*/ 431970 w 3884557"/>
                <a:gd name="connsiteY5" fmla="*/ 2460306 h 4134063"/>
                <a:gd name="connsiteX6" fmla="*/ 61640 w 3884557"/>
                <a:gd name="connsiteY6" fmla="*/ 3373239 h 4134063"/>
                <a:gd name="connsiteX7" fmla="*/ 894358 w 3884557"/>
                <a:gd name="connsiteY7" fmla="*/ 4133630 h 4134063"/>
                <a:gd name="connsiteX8" fmla="*/ 2110481 w 3884557"/>
                <a:gd name="connsiteY8" fmla="*/ 3884589 h 4134063"/>
                <a:gd name="connsiteX9" fmla="*/ 2613846 w 3884557"/>
                <a:gd name="connsiteY9" fmla="*/ 3053057 h 4134063"/>
                <a:gd name="connsiteX10" fmla="*/ 3430569 w 3884557"/>
                <a:gd name="connsiteY10" fmla="*/ 2739210 h 4134063"/>
                <a:gd name="connsiteX11" fmla="*/ 3884557 w 3884557"/>
                <a:gd name="connsiteY11" fmla="*/ 4069887 h 4134063"/>
                <a:gd name="connsiteX0" fmla="*/ 272313 w 3884557"/>
                <a:gd name="connsiteY0" fmla="*/ 0 h 4193776"/>
                <a:gd name="connsiteX1" fmla="*/ 175130 w 3884557"/>
                <a:gd name="connsiteY1" fmla="*/ 1256678 h 4193776"/>
                <a:gd name="connsiteX2" fmla="*/ 1282443 w 3884557"/>
                <a:gd name="connsiteY2" fmla="*/ 979708 h 4193776"/>
                <a:gd name="connsiteX3" fmla="*/ 1958238 w 3884557"/>
                <a:gd name="connsiteY3" fmla="*/ 1638300 h 4193776"/>
                <a:gd name="connsiteX4" fmla="*/ 1539138 w 3884557"/>
                <a:gd name="connsiteY4" fmla="*/ 2343150 h 4193776"/>
                <a:gd name="connsiteX5" fmla="*/ 431970 w 3884557"/>
                <a:gd name="connsiteY5" fmla="*/ 2460306 h 4193776"/>
                <a:gd name="connsiteX6" fmla="*/ 61640 w 3884557"/>
                <a:gd name="connsiteY6" fmla="*/ 3373239 h 4193776"/>
                <a:gd name="connsiteX7" fmla="*/ 1088092 w 3884557"/>
                <a:gd name="connsiteY7" fmla="*/ 4193381 h 4193776"/>
                <a:gd name="connsiteX8" fmla="*/ 2110481 w 3884557"/>
                <a:gd name="connsiteY8" fmla="*/ 3884589 h 4193776"/>
                <a:gd name="connsiteX9" fmla="*/ 2613846 w 3884557"/>
                <a:gd name="connsiteY9" fmla="*/ 3053057 h 4193776"/>
                <a:gd name="connsiteX10" fmla="*/ 3430569 w 3884557"/>
                <a:gd name="connsiteY10" fmla="*/ 2739210 h 4193776"/>
                <a:gd name="connsiteX11" fmla="*/ 3884557 w 3884557"/>
                <a:gd name="connsiteY11" fmla="*/ 4069887 h 4193776"/>
                <a:gd name="connsiteX0" fmla="*/ 272313 w 3884557"/>
                <a:gd name="connsiteY0" fmla="*/ 0 h 4213321"/>
                <a:gd name="connsiteX1" fmla="*/ 175130 w 3884557"/>
                <a:gd name="connsiteY1" fmla="*/ 1256678 h 4213321"/>
                <a:gd name="connsiteX2" fmla="*/ 1282443 w 3884557"/>
                <a:gd name="connsiteY2" fmla="*/ 979708 h 4213321"/>
                <a:gd name="connsiteX3" fmla="*/ 1958238 w 3884557"/>
                <a:gd name="connsiteY3" fmla="*/ 1638300 h 4213321"/>
                <a:gd name="connsiteX4" fmla="*/ 1539138 w 3884557"/>
                <a:gd name="connsiteY4" fmla="*/ 2343150 h 4213321"/>
                <a:gd name="connsiteX5" fmla="*/ 431970 w 3884557"/>
                <a:gd name="connsiteY5" fmla="*/ 2460306 h 4213321"/>
                <a:gd name="connsiteX6" fmla="*/ 61640 w 3884557"/>
                <a:gd name="connsiteY6" fmla="*/ 3373239 h 4213321"/>
                <a:gd name="connsiteX7" fmla="*/ 1088092 w 3884557"/>
                <a:gd name="connsiteY7" fmla="*/ 4193381 h 4213321"/>
                <a:gd name="connsiteX8" fmla="*/ 2110480 w 3884557"/>
                <a:gd name="connsiteY8" fmla="*/ 3884589 h 4213321"/>
                <a:gd name="connsiteX9" fmla="*/ 2613846 w 3884557"/>
                <a:gd name="connsiteY9" fmla="*/ 3053057 h 4213321"/>
                <a:gd name="connsiteX10" fmla="*/ 3430569 w 3884557"/>
                <a:gd name="connsiteY10" fmla="*/ 2739210 h 4213321"/>
                <a:gd name="connsiteX11" fmla="*/ 3884557 w 3884557"/>
                <a:gd name="connsiteY11" fmla="*/ 4069887 h 4213321"/>
                <a:gd name="connsiteX0" fmla="*/ 272313 w 3884557"/>
                <a:gd name="connsiteY0" fmla="*/ 0 h 4244795"/>
                <a:gd name="connsiteX1" fmla="*/ 175130 w 3884557"/>
                <a:gd name="connsiteY1" fmla="*/ 1256678 h 4244795"/>
                <a:gd name="connsiteX2" fmla="*/ 1282443 w 3884557"/>
                <a:gd name="connsiteY2" fmla="*/ 979708 h 4244795"/>
                <a:gd name="connsiteX3" fmla="*/ 1958238 w 3884557"/>
                <a:gd name="connsiteY3" fmla="*/ 1638300 h 4244795"/>
                <a:gd name="connsiteX4" fmla="*/ 1539138 w 3884557"/>
                <a:gd name="connsiteY4" fmla="*/ 2343150 h 4244795"/>
                <a:gd name="connsiteX5" fmla="*/ 431970 w 3884557"/>
                <a:gd name="connsiteY5" fmla="*/ 2460306 h 4244795"/>
                <a:gd name="connsiteX6" fmla="*/ 61640 w 3884557"/>
                <a:gd name="connsiteY6" fmla="*/ 3373239 h 4244795"/>
                <a:gd name="connsiteX7" fmla="*/ 1088092 w 3884557"/>
                <a:gd name="connsiteY7" fmla="*/ 4193381 h 4244795"/>
                <a:gd name="connsiteX8" fmla="*/ 2086264 w 3884557"/>
                <a:gd name="connsiteY8" fmla="*/ 4038234 h 4244795"/>
                <a:gd name="connsiteX9" fmla="*/ 2613846 w 3884557"/>
                <a:gd name="connsiteY9" fmla="*/ 3053057 h 4244795"/>
                <a:gd name="connsiteX10" fmla="*/ 3430569 w 3884557"/>
                <a:gd name="connsiteY10" fmla="*/ 2739210 h 4244795"/>
                <a:gd name="connsiteX11" fmla="*/ 3884557 w 3884557"/>
                <a:gd name="connsiteY11" fmla="*/ 4069887 h 4244795"/>
                <a:gd name="connsiteX0" fmla="*/ 272313 w 3884557"/>
                <a:gd name="connsiteY0" fmla="*/ 0 h 4238035"/>
                <a:gd name="connsiteX1" fmla="*/ 175130 w 3884557"/>
                <a:gd name="connsiteY1" fmla="*/ 1256678 h 4238035"/>
                <a:gd name="connsiteX2" fmla="*/ 1282443 w 3884557"/>
                <a:gd name="connsiteY2" fmla="*/ 979708 h 4238035"/>
                <a:gd name="connsiteX3" fmla="*/ 1958238 w 3884557"/>
                <a:gd name="connsiteY3" fmla="*/ 1638300 h 4238035"/>
                <a:gd name="connsiteX4" fmla="*/ 1539138 w 3884557"/>
                <a:gd name="connsiteY4" fmla="*/ 2343150 h 4238035"/>
                <a:gd name="connsiteX5" fmla="*/ 431970 w 3884557"/>
                <a:gd name="connsiteY5" fmla="*/ 2460306 h 4238035"/>
                <a:gd name="connsiteX6" fmla="*/ 61640 w 3884557"/>
                <a:gd name="connsiteY6" fmla="*/ 3373239 h 4238035"/>
                <a:gd name="connsiteX7" fmla="*/ 773274 w 3884557"/>
                <a:gd name="connsiteY7" fmla="*/ 4184845 h 4238035"/>
                <a:gd name="connsiteX8" fmla="*/ 2086264 w 3884557"/>
                <a:gd name="connsiteY8" fmla="*/ 4038234 h 4238035"/>
                <a:gd name="connsiteX9" fmla="*/ 2613846 w 3884557"/>
                <a:gd name="connsiteY9" fmla="*/ 3053057 h 4238035"/>
                <a:gd name="connsiteX10" fmla="*/ 3430569 w 3884557"/>
                <a:gd name="connsiteY10" fmla="*/ 2739210 h 4238035"/>
                <a:gd name="connsiteX11" fmla="*/ 3884557 w 3884557"/>
                <a:gd name="connsiteY11" fmla="*/ 4069887 h 4238035"/>
                <a:gd name="connsiteX0" fmla="*/ 272313 w 3934169"/>
                <a:gd name="connsiteY0" fmla="*/ 0 h 4238035"/>
                <a:gd name="connsiteX1" fmla="*/ 175130 w 3934169"/>
                <a:gd name="connsiteY1" fmla="*/ 1256678 h 4238035"/>
                <a:gd name="connsiteX2" fmla="*/ 1282443 w 3934169"/>
                <a:gd name="connsiteY2" fmla="*/ 979708 h 4238035"/>
                <a:gd name="connsiteX3" fmla="*/ 1958238 w 3934169"/>
                <a:gd name="connsiteY3" fmla="*/ 1638300 h 4238035"/>
                <a:gd name="connsiteX4" fmla="*/ 1539138 w 3934169"/>
                <a:gd name="connsiteY4" fmla="*/ 2343150 h 4238035"/>
                <a:gd name="connsiteX5" fmla="*/ 431970 w 3934169"/>
                <a:gd name="connsiteY5" fmla="*/ 2460306 h 4238035"/>
                <a:gd name="connsiteX6" fmla="*/ 61640 w 3934169"/>
                <a:gd name="connsiteY6" fmla="*/ 3373239 h 4238035"/>
                <a:gd name="connsiteX7" fmla="*/ 773274 w 3934169"/>
                <a:gd name="connsiteY7" fmla="*/ 4184845 h 4238035"/>
                <a:gd name="connsiteX8" fmla="*/ 2086264 w 3934169"/>
                <a:gd name="connsiteY8" fmla="*/ 4038234 h 4238035"/>
                <a:gd name="connsiteX9" fmla="*/ 2613846 w 3934169"/>
                <a:gd name="connsiteY9" fmla="*/ 3053057 h 4238035"/>
                <a:gd name="connsiteX10" fmla="*/ 3600086 w 3934169"/>
                <a:gd name="connsiteY10" fmla="*/ 3174537 h 4238035"/>
                <a:gd name="connsiteX11" fmla="*/ 3884557 w 3934169"/>
                <a:gd name="connsiteY11" fmla="*/ 4069887 h 4238035"/>
                <a:gd name="connsiteX0" fmla="*/ 272313 w 3934169"/>
                <a:gd name="connsiteY0" fmla="*/ 0 h 4226751"/>
                <a:gd name="connsiteX1" fmla="*/ 175130 w 3934169"/>
                <a:gd name="connsiteY1" fmla="*/ 1256678 h 4226751"/>
                <a:gd name="connsiteX2" fmla="*/ 1282443 w 3934169"/>
                <a:gd name="connsiteY2" fmla="*/ 979708 h 4226751"/>
                <a:gd name="connsiteX3" fmla="*/ 1958238 w 3934169"/>
                <a:gd name="connsiteY3" fmla="*/ 1638300 h 4226751"/>
                <a:gd name="connsiteX4" fmla="*/ 1539138 w 3934169"/>
                <a:gd name="connsiteY4" fmla="*/ 2343150 h 4226751"/>
                <a:gd name="connsiteX5" fmla="*/ 431970 w 3934169"/>
                <a:gd name="connsiteY5" fmla="*/ 2460306 h 4226751"/>
                <a:gd name="connsiteX6" fmla="*/ 61640 w 3934169"/>
                <a:gd name="connsiteY6" fmla="*/ 3373239 h 4226751"/>
                <a:gd name="connsiteX7" fmla="*/ 773274 w 3934169"/>
                <a:gd name="connsiteY7" fmla="*/ 4184845 h 4226751"/>
                <a:gd name="connsiteX8" fmla="*/ 2086264 w 3934169"/>
                <a:gd name="connsiteY8" fmla="*/ 4038234 h 4226751"/>
                <a:gd name="connsiteX9" fmla="*/ 2553304 w 3934169"/>
                <a:gd name="connsiteY9" fmla="*/ 3420097 h 4226751"/>
                <a:gd name="connsiteX10" fmla="*/ 3600086 w 3934169"/>
                <a:gd name="connsiteY10" fmla="*/ 3174537 h 4226751"/>
                <a:gd name="connsiteX11" fmla="*/ 3884557 w 3934169"/>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33701 w 3884557"/>
                <a:gd name="connsiteY10" fmla="*/ 3123323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45810 w 3884557"/>
                <a:gd name="connsiteY10" fmla="*/ 3089180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45810 w 3884557"/>
                <a:gd name="connsiteY10" fmla="*/ 3089180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45810 w 3884557"/>
                <a:gd name="connsiteY10" fmla="*/ 3089180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78099 w 3884557"/>
                <a:gd name="connsiteY10" fmla="*/ 3026584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78099 w 3884557"/>
                <a:gd name="connsiteY10" fmla="*/ 3026584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94243 w 3884557"/>
                <a:gd name="connsiteY10" fmla="*/ 2969679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94243 w 3884557"/>
                <a:gd name="connsiteY10" fmla="*/ 2969679 h 4226751"/>
                <a:gd name="connsiteX11" fmla="*/ 3884557 w 3884557"/>
                <a:gd name="connsiteY11" fmla="*/ 4069887 h 4226751"/>
                <a:gd name="connsiteX0" fmla="*/ 272313 w 3884557"/>
                <a:gd name="connsiteY0" fmla="*/ 0 h 4227048"/>
                <a:gd name="connsiteX1" fmla="*/ 175130 w 3884557"/>
                <a:gd name="connsiteY1" fmla="*/ 1256678 h 4227048"/>
                <a:gd name="connsiteX2" fmla="*/ 1282443 w 3884557"/>
                <a:gd name="connsiteY2" fmla="*/ 979708 h 4227048"/>
                <a:gd name="connsiteX3" fmla="*/ 1958238 w 3884557"/>
                <a:gd name="connsiteY3" fmla="*/ 1638300 h 4227048"/>
                <a:gd name="connsiteX4" fmla="*/ 1539138 w 3884557"/>
                <a:gd name="connsiteY4" fmla="*/ 2343150 h 4227048"/>
                <a:gd name="connsiteX5" fmla="*/ 431970 w 3884557"/>
                <a:gd name="connsiteY5" fmla="*/ 2460306 h 4227048"/>
                <a:gd name="connsiteX6" fmla="*/ 61640 w 3884557"/>
                <a:gd name="connsiteY6" fmla="*/ 3373239 h 4227048"/>
                <a:gd name="connsiteX7" fmla="*/ 773274 w 3884557"/>
                <a:gd name="connsiteY7" fmla="*/ 4184845 h 4227048"/>
                <a:gd name="connsiteX8" fmla="*/ 2086264 w 3884557"/>
                <a:gd name="connsiteY8" fmla="*/ 4038234 h 4227048"/>
                <a:gd name="connsiteX9" fmla="*/ 2480653 w 3884557"/>
                <a:gd name="connsiteY9" fmla="*/ 3408716 h 4227048"/>
                <a:gd name="connsiteX10" fmla="*/ 3394243 w 3884557"/>
                <a:gd name="connsiteY10" fmla="*/ 2969679 h 4227048"/>
                <a:gd name="connsiteX11" fmla="*/ 3884557 w 3884557"/>
                <a:gd name="connsiteY11" fmla="*/ 4069887 h 4227048"/>
                <a:gd name="connsiteX0" fmla="*/ 272313 w 3884557"/>
                <a:gd name="connsiteY0" fmla="*/ 0 h 4227048"/>
                <a:gd name="connsiteX1" fmla="*/ 175130 w 3884557"/>
                <a:gd name="connsiteY1" fmla="*/ 1256678 h 4227048"/>
                <a:gd name="connsiteX2" fmla="*/ 1282443 w 3884557"/>
                <a:gd name="connsiteY2" fmla="*/ 979708 h 4227048"/>
                <a:gd name="connsiteX3" fmla="*/ 1958238 w 3884557"/>
                <a:gd name="connsiteY3" fmla="*/ 1638300 h 4227048"/>
                <a:gd name="connsiteX4" fmla="*/ 1539138 w 3884557"/>
                <a:gd name="connsiteY4" fmla="*/ 2343150 h 4227048"/>
                <a:gd name="connsiteX5" fmla="*/ 431970 w 3884557"/>
                <a:gd name="connsiteY5" fmla="*/ 2460306 h 4227048"/>
                <a:gd name="connsiteX6" fmla="*/ 61640 w 3884557"/>
                <a:gd name="connsiteY6" fmla="*/ 3373239 h 4227048"/>
                <a:gd name="connsiteX7" fmla="*/ 773274 w 3884557"/>
                <a:gd name="connsiteY7" fmla="*/ 4184845 h 4227048"/>
                <a:gd name="connsiteX8" fmla="*/ 2086264 w 3884557"/>
                <a:gd name="connsiteY8" fmla="*/ 4038234 h 4227048"/>
                <a:gd name="connsiteX9" fmla="*/ 2480653 w 3884557"/>
                <a:gd name="connsiteY9" fmla="*/ 3408716 h 4227048"/>
                <a:gd name="connsiteX10" fmla="*/ 3361954 w 3884557"/>
                <a:gd name="connsiteY10" fmla="*/ 3220063 h 4227048"/>
                <a:gd name="connsiteX11" fmla="*/ 3884557 w 3884557"/>
                <a:gd name="connsiteY11" fmla="*/ 4069887 h 422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4557" h="4227048">
                  <a:moveTo>
                    <a:pt x="272313" y="0"/>
                  </a:moveTo>
                  <a:cubicBezTo>
                    <a:pt x="41331" y="574675"/>
                    <a:pt x="-154670" y="1150298"/>
                    <a:pt x="175130" y="1256678"/>
                  </a:cubicBezTo>
                  <a:cubicBezTo>
                    <a:pt x="504930" y="1363058"/>
                    <a:pt x="985258" y="916104"/>
                    <a:pt x="1282443" y="979708"/>
                  </a:cubicBezTo>
                  <a:cubicBezTo>
                    <a:pt x="1579628" y="1043312"/>
                    <a:pt x="1915456" y="1411060"/>
                    <a:pt x="1958238" y="1638300"/>
                  </a:cubicBezTo>
                  <a:cubicBezTo>
                    <a:pt x="2001020" y="1865540"/>
                    <a:pt x="1793516" y="2206149"/>
                    <a:pt x="1539138" y="2343150"/>
                  </a:cubicBezTo>
                  <a:cubicBezTo>
                    <a:pt x="1284760" y="2480151"/>
                    <a:pt x="678220" y="2288625"/>
                    <a:pt x="431970" y="2460306"/>
                  </a:cubicBezTo>
                  <a:cubicBezTo>
                    <a:pt x="185720" y="2631987"/>
                    <a:pt x="4756" y="3085816"/>
                    <a:pt x="61640" y="3373239"/>
                  </a:cubicBezTo>
                  <a:cubicBezTo>
                    <a:pt x="118524" y="3660662"/>
                    <a:pt x="435837" y="4074013"/>
                    <a:pt x="773274" y="4184845"/>
                  </a:cubicBezTo>
                  <a:cubicBezTo>
                    <a:pt x="1110711" y="4295677"/>
                    <a:pt x="1801701" y="4167589"/>
                    <a:pt x="2086264" y="4038234"/>
                  </a:cubicBezTo>
                  <a:cubicBezTo>
                    <a:pt x="2370827" y="3908879"/>
                    <a:pt x="2268038" y="3545078"/>
                    <a:pt x="2480653" y="3408716"/>
                  </a:cubicBezTo>
                  <a:cubicBezTo>
                    <a:pt x="2693268" y="3272354"/>
                    <a:pt x="2990741" y="3101806"/>
                    <a:pt x="3361954" y="3220063"/>
                  </a:cubicBezTo>
                  <a:cubicBezTo>
                    <a:pt x="3745275" y="3372464"/>
                    <a:pt x="3847206" y="3749627"/>
                    <a:pt x="3884557" y="4069887"/>
                  </a:cubicBezTo>
                </a:path>
              </a:pathLst>
            </a:custGeom>
            <a:noFill/>
            <a:ln w="38100">
              <a:solidFill>
                <a:srgbClr val="FF64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Oval 22">
              <a:extLst>
                <a:ext uri="{FF2B5EF4-FFF2-40B4-BE49-F238E27FC236}">
                  <a16:creationId xmlns:a16="http://schemas.microsoft.com/office/drawing/2014/main" id="{A7931CFB-95E3-72E7-7552-3EBD8BF6A596}"/>
                </a:ext>
              </a:extLst>
            </p:cNvPr>
            <p:cNvSpPr/>
            <p:nvPr/>
          </p:nvSpPr>
          <p:spPr>
            <a:xfrm>
              <a:off x="9437184" y="1560678"/>
              <a:ext cx="914400" cy="79199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2" name="Graphic 21" descr="User with solid fill">
              <a:extLst>
                <a:ext uri="{FF2B5EF4-FFF2-40B4-BE49-F238E27FC236}">
                  <a16:creationId xmlns:a16="http://schemas.microsoft.com/office/drawing/2014/main" id="{F0B4C12E-BE19-89FB-6694-8150F29C90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8460" y="1539092"/>
              <a:ext cx="914400" cy="914400"/>
            </a:xfrm>
            <a:prstGeom prst="rect">
              <a:avLst/>
            </a:prstGeom>
          </p:spPr>
        </p:pic>
        <p:sp>
          <p:nvSpPr>
            <p:cNvPr id="25" name="Oval 24">
              <a:extLst>
                <a:ext uri="{FF2B5EF4-FFF2-40B4-BE49-F238E27FC236}">
                  <a16:creationId xmlns:a16="http://schemas.microsoft.com/office/drawing/2014/main" id="{DC76A359-2A58-BF8A-8F54-5751AD142BA0}"/>
                </a:ext>
              </a:extLst>
            </p:cNvPr>
            <p:cNvSpPr/>
            <p:nvPr/>
          </p:nvSpPr>
          <p:spPr>
            <a:xfrm>
              <a:off x="7703466" y="2984500"/>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6" name="Graphic 25" descr="User with solid fill">
              <a:extLst>
                <a:ext uri="{FF2B5EF4-FFF2-40B4-BE49-F238E27FC236}">
                  <a16:creationId xmlns:a16="http://schemas.microsoft.com/office/drawing/2014/main" id="{39D02ADB-33A5-36CB-EE07-8D2D1DCD4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2762" y="3041358"/>
              <a:ext cx="914400" cy="914400"/>
            </a:xfrm>
            <a:prstGeom prst="rect">
              <a:avLst/>
            </a:prstGeom>
          </p:spPr>
        </p:pic>
        <p:sp>
          <p:nvSpPr>
            <p:cNvPr id="27" name="Oval 26">
              <a:extLst>
                <a:ext uri="{FF2B5EF4-FFF2-40B4-BE49-F238E27FC236}">
                  <a16:creationId xmlns:a16="http://schemas.microsoft.com/office/drawing/2014/main" id="{F4B0480D-9BC6-6379-9C69-2096F49BAD4C}"/>
                </a:ext>
              </a:extLst>
            </p:cNvPr>
            <p:cNvSpPr/>
            <p:nvPr/>
          </p:nvSpPr>
          <p:spPr>
            <a:xfrm>
              <a:off x="7875302" y="402779"/>
              <a:ext cx="914400" cy="79199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8" name="Graphic 27" descr="User with solid fill">
              <a:extLst>
                <a:ext uri="{FF2B5EF4-FFF2-40B4-BE49-F238E27FC236}">
                  <a16:creationId xmlns:a16="http://schemas.microsoft.com/office/drawing/2014/main" id="{27C17892-0D9D-7A23-7CBB-1104D4FA9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803" y="393893"/>
              <a:ext cx="914400" cy="914400"/>
            </a:xfrm>
            <a:prstGeom prst="rect">
              <a:avLst/>
            </a:prstGeom>
          </p:spPr>
        </p:pic>
      </p:grpSp>
      <p:sp>
        <p:nvSpPr>
          <p:cNvPr id="48" name="Oval 47">
            <a:extLst>
              <a:ext uri="{FF2B5EF4-FFF2-40B4-BE49-F238E27FC236}">
                <a16:creationId xmlns:a16="http://schemas.microsoft.com/office/drawing/2014/main" id="{BA74A134-8D94-5F55-098A-A0E096DE1816}"/>
              </a:ext>
            </a:extLst>
          </p:cNvPr>
          <p:cNvSpPr/>
          <p:nvPr/>
        </p:nvSpPr>
        <p:spPr>
          <a:xfrm>
            <a:off x="10750326" y="4300717"/>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3">
            <a:extLst>
              <a:ext uri="{FF2B5EF4-FFF2-40B4-BE49-F238E27FC236}">
                <a16:creationId xmlns:a16="http://schemas.microsoft.com/office/drawing/2014/main" id="{04C97284-06A2-9A1E-2815-565A0FD34000}"/>
              </a:ext>
            </a:extLst>
          </p:cNvPr>
          <p:cNvSpPr>
            <a:spLocks noGrp="1"/>
          </p:cNvSpPr>
          <p:nvPr>
            <p:ph type="sldNum" sz="quarter" idx="12"/>
          </p:nvPr>
        </p:nvSpPr>
        <p:spPr/>
        <p:txBody>
          <a:bodyPr/>
          <a:lstStyle/>
          <a:p>
            <a:fld id="{13468063-9C21-4834-88E3-ACB04C56D52D}" type="slidenum">
              <a:rPr lang="en-NZ" smtClean="0"/>
              <a:pPr/>
              <a:t>20</a:t>
            </a:fld>
            <a:endParaRPr lang="en-NZ"/>
          </a:p>
        </p:txBody>
      </p:sp>
      <p:sp>
        <p:nvSpPr>
          <p:cNvPr id="7" name="Rectangle: Rounded Corners 6">
            <a:extLst>
              <a:ext uri="{FF2B5EF4-FFF2-40B4-BE49-F238E27FC236}">
                <a16:creationId xmlns:a16="http://schemas.microsoft.com/office/drawing/2014/main" id="{3D6AACED-EEC5-385C-27F3-A3AD0E73ACF1}"/>
              </a:ext>
            </a:extLst>
          </p:cNvPr>
          <p:cNvSpPr/>
          <p:nvPr/>
        </p:nvSpPr>
        <p:spPr>
          <a:xfrm>
            <a:off x="-435430" y="392421"/>
            <a:ext cx="6411687"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Activating prior knowledge</a:t>
            </a:r>
          </a:p>
        </p:txBody>
      </p:sp>
      <p:pic>
        <p:nvPicPr>
          <p:cNvPr id="20" name="Graphic 19" descr="Users with solid fill">
            <a:extLst>
              <a:ext uri="{FF2B5EF4-FFF2-40B4-BE49-F238E27FC236}">
                <a16:creationId xmlns:a16="http://schemas.microsoft.com/office/drawing/2014/main" id="{C84B4FA6-86CC-3636-E640-73690EC5DD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28744" y="4754222"/>
            <a:ext cx="1701001" cy="1701001"/>
          </a:xfrm>
          <a:prstGeom prst="rect">
            <a:avLst/>
          </a:prstGeom>
        </p:spPr>
      </p:pic>
      <p:pic>
        <p:nvPicPr>
          <p:cNvPr id="31" name="Graphic 30" descr="Lights On with solid fill">
            <a:extLst>
              <a:ext uri="{FF2B5EF4-FFF2-40B4-BE49-F238E27FC236}">
                <a16:creationId xmlns:a16="http://schemas.microsoft.com/office/drawing/2014/main" id="{E93694EC-213E-0195-F80D-4995816825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22045" y="4290394"/>
            <a:ext cx="914400" cy="914400"/>
          </a:xfrm>
          <a:prstGeom prst="rect">
            <a:avLst/>
          </a:prstGeom>
        </p:spPr>
      </p:pic>
      <p:sp>
        <p:nvSpPr>
          <p:cNvPr id="37" name="TextBox 36">
            <a:extLst>
              <a:ext uri="{FF2B5EF4-FFF2-40B4-BE49-F238E27FC236}">
                <a16:creationId xmlns:a16="http://schemas.microsoft.com/office/drawing/2014/main" id="{74CCF034-517F-BFBE-B5C7-AEA97B6536F7}"/>
              </a:ext>
            </a:extLst>
          </p:cNvPr>
          <p:cNvSpPr txBox="1"/>
          <p:nvPr/>
        </p:nvSpPr>
        <p:spPr>
          <a:xfrm>
            <a:off x="211657" y="1381008"/>
            <a:ext cx="9443620" cy="4247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641C2E"/>
              </a:buClr>
              <a:buSzTx/>
              <a:buFont typeface="Arial" panose="020B0604020202020204" pitchFamily="34" charset="0"/>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What do you know about the </a:t>
            </a:r>
            <a:r>
              <a:rPr lang="en-US" sz="2400" b="1" dirty="0">
                <a:solidFill>
                  <a:srgbClr val="C00000"/>
                </a:solidFill>
                <a:latin typeface="Arial" panose="020B0604020202020204" pitchFamily="34" charset="0"/>
                <a:cs typeface="Arial" panose="020B0604020202020204" pitchFamily="34" charset="0"/>
              </a:rPr>
              <a:t>structured literacy approaches</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p:txBody>
      </p:sp>
      <p:sp>
        <p:nvSpPr>
          <p:cNvPr id="41" name="TextBox 40">
            <a:extLst>
              <a:ext uri="{FF2B5EF4-FFF2-40B4-BE49-F238E27FC236}">
                <a16:creationId xmlns:a16="http://schemas.microsoft.com/office/drawing/2014/main" id="{6E9E6A3B-2D35-D3AE-B8CD-2D3E65D7C22C}"/>
              </a:ext>
            </a:extLst>
          </p:cNvPr>
          <p:cNvSpPr txBox="1"/>
          <p:nvPr/>
        </p:nvSpPr>
        <p:spPr>
          <a:xfrm>
            <a:off x="211656" y="1925451"/>
            <a:ext cx="7012103" cy="427296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Discuss the question in pairs.</a:t>
            </a:r>
          </a:p>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Find another pair and add to your understanding.</a:t>
            </a:r>
          </a:p>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Find another pair and come up with a sentence that describes what you know about the structured literacy approaches.</a:t>
            </a:r>
          </a:p>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Share your sentence with the whole group.</a:t>
            </a:r>
          </a:p>
          <a:p>
            <a:pPr marL="447675" marR="0" lvl="0" algn="l" defTabSz="914400" rtl="0" eaLnBrk="1" fontAlgn="auto" latinLnBrk="0" hangingPunct="1">
              <a:lnSpc>
                <a:spcPct val="100000"/>
              </a:lnSpc>
              <a:spcBef>
                <a:spcPts val="1000"/>
              </a:spcBef>
              <a:spcAft>
                <a:spcPts val="1200"/>
              </a:spcAft>
              <a:buClr>
                <a:srgbClr val="641C2E"/>
              </a:buClr>
              <a:buSzTx/>
              <a:tabLst/>
              <a:defRPr/>
            </a:pPr>
            <a:r>
              <a:rPr lang="en-US" sz="2000" b="1">
                <a:solidFill>
                  <a:prstClr val="black"/>
                </a:solidFill>
                <a:latin typeface="Arial" panose="020B0604020202020204" pitchFamily="34" charset="0"/>
                <a:cs typeface="Arial" panose="020B0604020202020204" pitchFamily="34" charset="0"/>
              </a:rPr>
              <a:t>OR</a:t>
            </a:r>
          </a:p>
          <a:p>
            <a:pPr marL="447675" marR="0" lvl="0" indent="-36195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Char char="•"/>
              <a:tabLst>
                <a:tab pos="88900" algn="l"/>
              </a:tabLst>
              <a:defRPr/>
            </a:pPr>
            <a:r>
              <a:rPr lang="en-US" sz="2000">
                <a:solidFill>
                  <a:prstClr val="black"/>
                </a:solidFill>
                <a:latin typeface="Arial" panose="020B0604020202020204" pitchFamily="34" charset="0"/>
                <a:cs typeface="Arial" panose="020B0604020202020204" pitchFamily="34" charset="0"/>
              </a:rPr>
              <a:t>Make a word cloud - what words or phrases do you connect to structured literacy approaches?</a:t>
            </a:r>
          </a:p>
        </p:txBody>
      </p:sp>
    </p:spTree>
    <p:extLst>
      <p:ext uri="{BB962C8B-B14F-4D97-AF65-F5344CB8AC3E}">
        <p14:creationId xmlns:p14="http://schemas.microsoft.com/office/powerpoint/2010/main" val="157809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7F58-45A2-E1A5-120B-DE5E6A78E278}"/>
              </a:ext>
            </a:extLst>
          </p:cNvPr>
          <p:cNvSpPr>
            <a:spLocks noGrp="1"/>
          </p:cNvSpPr>
          <p:nvPr>
            <p:ph type="title"/>
          </p:nvPr>
        </p:nvSpPr>
        <p:spPr>
          <a:xfrm>
            <a:off x="338329" y="727644"/>
            <a:ext cx="10067543" cy="733495"/>
          </a:xfrm>
        </p:spPr>
        <p:txBody>
          <a:bodyPr>
            <a:normAutofit/>
          </a:bodyPr>
          <a:lstStyle/>
          <a:p>
            <a:r>
              <a:rPr lang="en-NZ">
                <a:solidFill>
                  <a:schemeClr val="bg1"/>
                </a:solidFill>
              </a:rPr>
              <a:t>What is the Science of Learning?</a:t>
            </a:r>
          </a:p>
        </p:txBody>
      </p:sp>
      <p:sp>
        <p:nvSpPr>
          <p:cNvPr id="3" name="Content Placeholder 2">
            <a:extLst>
              <a:ext uri="{FF2B5EF4-FFF2-40B4-BE49-F238E27FC236}">
                <a16:creationId xmlns:a16="http://schemas.microsoft.com/office/drawing/2014/main" id="{5957F15E-67C8-3D1D-8248-017F420182FD}"/>
              </a:ext>
            </a:extLst>
          </p:cNvPr>
          <p:cNvSpPr>
            <a:spLocks noGrp="1"/>
          </p:cNvSpPr>
          <p:nvPr>
            <p:ph type="body" sz="quarter" idx="13"/>
          </p:nvPr>
        </p:nvSpPr>
        <p:spPr>
          <a:xfrm>
            <a:off x="338329" y="1423089"/>
            <a:ext cx="8842821" cy="4676011"/>
          </a:xfrm>
        </p:spPr>
        <p:txBody>
          <a:bodyPr vert="horz" lIns="91440" tIns="45720" rIns="91440" bIns="45720" rtlCol="0" anchor="t">
            <a:normAutofit/>
          </a:bodyPr>
          <a:lstStyle/>
          <a:p>
            <a:pPr marL="0" indent="0">
              <a:lnSpc>
                <a:spcPct val="100000"/>
              </a:lnSpc>
              <a:spcBef>
                <a:spcPts val="0"/>
              </a:spcBef>
              <a:spcAft>
                <a:spcPts val="1200"/>
              </a:spcAft>
              <a:buNone/>
            </a:pPr>
            <a:r>
              <a:rPr lang="en-US" sz="2400" b="1" dirty="0">
                <a:latin typeface="Arial" panose="020B0604020202020204" pitchFamily="34" charset="0"/>
                <a:cs typeface="Arial" panose="020B0604020202020204" pitchFamily="34" charset="0"/>
              </a:rPr>
              <a:t>For the purpose of reading and writing, t</a:t>
            </a:r>
            <a:r>
              <a:rPr lang="en-NZ" sz="2400" b="1" dirty="0">
                <a:latin typeface="Arial" panose="020B0604020202020204" pitchFamily="34" charset="0"/>
                <a:cs typeface="Arial" panose="020B0604020202020204" pitchFamily="34" charset="0"/>
              </a:rPr>
              <a:t>he elements of structured literacy approaches include:</a:t>
            </a:r>
          </a:p>
          <a:p>
            <a:pPr lvl="1">
              <a:lnSpc>
                <a:spcPct val="100000"/>
              </a:lnSpc>
              <a:spcBef>
                <a:spcPts val="0"/>
              </a:spcBef>
              <a:spcAft>
                <a:spcPts val="600"/>
              </a:spcAft>
            </a:pPr>
            <a:r>
              <a:rPr lang="en-NZ" dirty="0">
                <a:latin typeface="Arial" panose="020B0604020202020204" pitchFamily="34" charset="0"/>
                <a:cs typeface="Arial" panose="020B0604020202020204" pitchFamily="34" charset="0"/>
              </a:rPr>
              <a:t>phonemic awareness and phonics </a:t>
            </a:r>
            <a:endParaRPr lang="en-NZ" dirty="0">
              <a:latin typeface="Arial" panose="020B0604020202020204" pitchFamily="34" charset="0"/>
              <a:ea typeface="Calibri"/>
              <a:cs typeface="Arial" panose="020B0604020202020204" pitchFamily="34" charset="0"/>
            </a:endParaRPr>
          </a:p>
          <a:p>
            <a:pPr lvl="1">
              <a:lnSpc>
                <a:spcPct val="100000"/>
              </a:lnSpc>
              <a:spcBef>
                <a:spcPts val="0"/>
              </a:spcBef>
              <a:spcAft>
                <a:spcPts val="600"/>
              </a:spcAft>
            </a:pPr>
            <a:r>
              <a:rPr lang="en-NZ" dirty="0">
                <a:latin typeface="Arial" panose="020B0604020202020204" pitchFamily="34" charset="0"/>
                <a:cs typeface="Arial" panose="020B0604020202020204" pitchFamily="34" charset="0"/>
              </a:rPr>
              <a:t>fluency</a:t>
            </a:r>
            <a:endParaRPr lang="en-NZ" dirty="0">
              <a:latin typeface="Arial" panose="020B0604020202020204" pitchFamily="34" charset="0"/>
              <a:ea typeface="Calibri"/>
              <a:cs typeface="Arial" panose="020B0604020202020204" pitchFamily="34" charset="0"/>
            </a:endParaRPr>
          </a:p>
          <a:p>
            <a:pPr lvl="1">
              <a:lnSpc>
                <a:spcPct val="100000"/>
              </a:lnSpc>
              <a:spcBef>
                <a:spcPts val="0"/>
              </a:spcBef>
              <a:spcAft>
                <a:spcPts val="600"/>
              </a:spcAft>
            </a:pPr>
            <a:r>
              <a:rPr lang="en-NZ" dirty="0">
                <a:latin typeface="Arial" panose="020B0604020202020204" pitchFamily="34" charset="0"/>
                <a:cs typeface="Arial" panose="020B0604020202020204" pitchFamily="34" charset="0"/>
              </a:rPr>
              <a:t>comprehension,</a:t>
            </a:r>
            <a:endParaRPr lang="en-NZ" dirty="0">
              <a:latin typeface="Arial" panose="020B0604020202020204" pitchFamily="34" charset="0"/>
              <a:ea typeface="Calibri"/>
              <a:cs typeface="Arial" panose="020B0604020202020204" pitchFamily="34" charset="0"/>
            </a:endParaRPr>
          </a:p>
          <a:p>
            <a:pPr lvl="1">
              <a:lnSpc>
                <a:spcPct val="100000"/>
              </a:lnSpc>
              <a:spcBef>
                <a:spcPts val="0"/>
              </a:spcBef>
              <a:spcAft>
                <a:spcPts val="600"/>
              </a:spcAft>
            </a:pPr>
            <a:r>
              <a:rPr lang="en-NZ" dirty="0">
                <a:latin typeface="Arial" panose="020B0604020202020204" pitchFamily="34" charset="0"/>
                <a:cs typeface="Arial" panose="020B0604020202020204" pitchFamily="34" charset="0"/>
              </a:rPr>
              <a:t>oral language</a:t>
            </a:r>
            <a:endParaRPr lang="en-NZ" dirty="0">
              <a:latin typeface="Arial" panose="020B0604020202020204" pitchFamily="34" charset="0"/>
              <a:ea typeface="Calibri"/>
              <a:cs typeface="Arial" panose="020B0604020202020204" pitchFamily="34" charset="0"/>
            </a:endParaRPr>
          </a:p>
          <a:p>
            <a:pPr lvl="1">
              <a:lnSpc>
                <a:spcPct val="100000"/>
              </a:lnSpc>
              <a:spcBef>
                <a:spcPts val="0"/>
              </a:spcBef>
              <a:spcAft>
                <a:spcPts val="600"/>
              </a:spcAft>
            </a:pPr>
            <a:r>
              <a:rPr lang="en-NZ" dirty="0">
                <a:latin typeface="Arial" panose="020B0604020202020204" pitchFamily="34" charset="0"/>
                <a:cs typeface="Arial" panose="020B0604020202020204" pitchFamily="34" charset="0"/>
              </a:rPr>
              <a:t>vocabulary</a:t>
            </a:r>
            <a:endParaRPr lang="en-NZ" dirty="0">
              <a:latin typeface="Arial" panose="020B0604020202020204" pitchFamily="34" charset="0"/>
              <a:ea typeface="Calibri"/>
              <a:cs typeface="Arial" panose="020B0604020202020204" pitchFamily="34" charset="0"/>
            </a:endParaRPr>
          </a:p>
          <a:p>
            <a:pPr lvl="1">
              <a:lnSpc>
                <a:spcPct val="100000"/>
              </a:lnSpc>
              <a:spcBef>
                <a:spcPts val="0"/>
              </a:spcBef>
              <a:spcAft>
                <a:spcPts val="600"/>
              </a:spcAft>
            </a:pPr>
            <a:r>
              <a:rPr lang="en-US" dirty="0">
                <a:latin typeface="Arial" panose="020B0604020202020204" pitchFamily="34" charset="0"/>
                <a:cs typeface="Arial" panose="020B0604020202020204" pitchFamily="34" charset="0"/>
              </a:rPr>
              <a:t>syntax</a:t>
            </a:r>
            <a:endParaRPr lang="en-US" dirty="0">
              <a:latin typeface="Arial" panose="020B0604020202020204" pitchFamily="34" charset="0"/>
              <a:ea typeface="Calibri"/>
              <a:cs typeface="Arial" panose="020B0604020202020204" pitchFamily="34" charset="0"/>
            </a:endParaRPr>
          </a:p>
          <a:p>
            <a:pPr lvl="1">
              <a:lnSpc>
                <a:spcPct val="100000"/>
              </a:lnSpc>
              <a:spcBef>
                <a:spcPts val="0"/>
              </a:spcBef>
              <a:spcAft>
                <a:spcPts val="1200"/>
              </a:spcAft>
            </a:pPr>
            <a:r>
              <a:rPr lang="en-US" dirty="0">
                <a:latin typeface="Arial" panose="020B0604020202020204" pitchFamily="34" charset="0"/>
                <a:cs typeface="Arial" panose="020B0604020202020204" pitchFamily="34" charset="0"/>
              </a:rPr>
              <a:t>and text structure </a:t>
            </a:r>
            <a:endParaRPr lang="en-US" dirty="0">
              <a:latin typeface="Arial" panose="020B0604020202020204" pitchFamily="34" charset="0"/>
              <a:ea typeface="Calibri"/>
              <a:cs typeface="Arial" panose="020B0604020202020204" pitchFamily="34" charset="0"/>
            </a:endParaRPr>
          </a:p>
        </p:txBody>
      </p:sp>
      <p:sp>
        <p:nvSpPr>
          <p:cNvPr id="11" name="Slide Number Placeholder 1">
            <a:extLst>
              <a:ext uri="{FF2B5EF4-FFF2-40B4-BE49-F238E27FC236}">
                <a16:creationId xmlns:a16="http://schemas.microsoft.com/office/drawing/2014/main" id="{69688E62-9674-B795-3C96-8E2DAC6DA377}"/>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21</a:t>
            </a:fld>
            <a:endParaRPr lang="en-NZ"/>
          </a:p>
        </p:txBody>
      </p:sp>
      <p:sp>
        <p:nvSpPr>
          <p:cNvPr id="7" name="Rectangle: Rounded Corners 6">
            <a:extLst>
              <a:ext uri="{FF2B5EF4-FFF2-40B4-BE49-F238E27FC236}">
                <a16:creationId xmlns:a16="http://schemas.microsoft.com/office/drawing/2014/main" id="{8E73E918-9FAC-0F52-B76D-ABE8175BED51}"/>
              </a:ext>
            </a:extLst>
          </p:cNvPr>
          <p:cNvSpPr/>
          <p:nvPr/>
        </p:nvSpPr>
        <p:spPr>
          <a:xfrm>
            <a:off x="-391671" y="406541"/>
            <a:ext cx="8893414"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a:latin typeface="Arial"/>
                <a:cs typeface="Arial"/>
              </a:rPr>
              <a:t>What is a structured literacy approach?</a:t>
            </a:r>
            <a:endParaRPr lang="en-US">
              <a:latin typeface="Arial"/>
              <a:cs typeface="Arial"/>
            </a:endParaRPr>
          </a:p>
        </p:txBody>
      </p:sp>
      <p:pic>
        <p:nvPicPr>
          <p:cNvPr id="5" name="Graphic 4" descr="A stack of books">
            <a:extLst>
              <a:ext uri="{FF2B5EF4-FFF2-40B4-BE49-F238E27FC236}">
                <a16:creationId xmlns:a16="http://schemas.microsoft.com/office/drawing/2014/main" id="{8D57080B-A4A9-59EC-2BCE-DE6EEB7107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7200" y="2181984"/>
            <a:ext cx="5740400" cy="5740400"/>
          </a:xfrm>
          <a:prstGeom prst="rect">
            <a:avLst/>
          </a:prstGeom>
        </p:spPr>
      </p:pic>
    </p:spTree>
    <p:extLst>
      <p:ext uri="{BB962C8B-B14F-4D97-AF65-F5344CB8AC3E}">
        <p14:creationId xmlns:p14="http://schemas.microsoft.com/office/powerpoint/2010/main" val="284969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8F55AF-90BA-3834-EC2B-82C689893CF1}"/>
              </a:ext>
            </a:extLst>
          </p:cNvPr>
          <p:cNvSpPr>
            <a:spLocks noGrp="1"/>
          </p:cNvSpPr>
          <p:nvPr>
            <p:ph type="body" sz="quarter" idx="13"/>
          </p:nvPr>
        </p:nvSpPr>
        <p:spPr>
          <a:xfrm>
            <a:off x="327178" y="1498266"/>
            <a:ext cx="6770308" cy="4651821"/>
          </a:xfrm>
        </p:spPr>
        <p:txBody>
          <a:bodyPr>
            <a:normAutofit/>
          </a:bodyPr>
          <a:lstStyle/>
          <a:p>
            <a:pPr marL="0" indent="0">
              <a:lnSpc>
                <a:spcPct val="100000"/>
              </a:lnSpc>
              <a:spcBef>
                <a:spcPts val="0"/>
              </a:spcBef>
              <a:spcAft>
                <a:spcPts val="1200"/>
              </a:spcAft>
              <a:buNone/>
            </a:pPr>
            <a:r>
              <a:rPr lang="en-NZ" sz="2400" dirty="0">
                <a:latin typeface="Arial" panose="020B0604020202020204" pitchFamily="34" charset="0"/>
                <a:cs typeface="Arial" panose="020B0604020202020204" pitchFamily="34" charset="0"/>
              </a:rPr>
              <a:t>In groups, discuss the terms from the previous slide and check that you all feel you understand them.</a:t>
            </a:r>
          </a:p>
          <a:p>
            <a:pPr marL="0" indent="0">
              <a:lnSpc>
                <a:spcPct val="100000"/>
              </a:lnSpc>
              <a:spcBef>
                <a:spcPts val="0"/>
              </a:spcBef>
              <a:spcAft>
                <a:spcPts val="1200"/>
              </a:spcAft>
              <a:buNone/>
            </a:pPr>
            <a:endParaRPr lang="en-NZ" sz="1000" dirty="0">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NZ" sz="2400" dirty="0">
                <a:latin typeface="Arial" panose="020B0604020202020204" pitchFamily="34" charset="0"/>
                <a:cs typeface="Arial" panose="020B0604020202020204" pitchFamily="34" charset="0"/>
              </a:rPr>
              <a:t>Then create a mind map or plan to show either:</a:t>
            </a:r>
          </a:p>
          <a:p>
            <a:pPr>
              <a:lnSpc>
                <a:spcPct val="100000"/>
              </a:lnSpc>
              <a:spcBef>
                <a:spcPts val="0"/>
              </a:spcBef>
              <a:spcAft>
                <a:spcPts val="1200"/>
              </a:spcAft>
            </a:pPr>
            <a:r>
              <a:rPr lang="en-NZ" sz="2400" dirty="0">
                <a:latin typeface="Arial" panose="020B0604020202020204" pitchFamily="34" charset="0"/>
                <a:cs typeface="Arial" panose="020B0604020202020204" pitchFamily="34" charset="0"/>
              </a:rPr>
              <a:t>how they are connected</a:t>
            </a:r>
          </a:p>
          <a:p>
            <a:pPr>
              <a:lnSpc>
                <a:spcPct val="100000"/>
              </a:lnSpc>
              <a:spcBef>
                <a:spcPts val="0"/>
              </a:spcBef>
              <a:spcAft>
                <a:spcPts val="1200"/>
              </a:spcAft>
            </a:pPr>
            <a:r>
              <a:rPr lang="en-NZ" sz="2400" dirty="0">
                <a:latin typeface="Arial" panose="020B0604020202020204" pitchFamily="34" charset="0"/>
                <a:cs typeface="Arial" panose="020B0604020202020204" pitchFamily="34" charset="0"/>
              </a:rPr>
              <a:t>how each is important to how you support students to develop literacy in your classroom.</a:t>
            </a:r>
          </a:p>
          <a:p>
            <a:pPr marL="0" indent="0">
              <a:lnSpc>
                <a:spcPct val="100000"/>
              </a:lnSpc>
              <a:spcBef>
                <a:spcPts val="0"/>
              </a:spcBef>
              <a:spcAft>
                <a:spcPts val="1200"/>
              </a:spcAft>
              <a:buNone/>
            </a:pPr>
            <a:endParaRPr lang="en-NZ" sz="24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C622372-B37A-6475-1292-9AA690D3936B}"/>
              </a:ext>
            </a:extLst>
          </p:cNvPr>
          <p:cNvSpPr/>
          <p:nvPr/>
        </p:nvSpPr>
        <p:spPr>
          <a:xfrm>
            <a:off x="-391671" y="406541"/>
            <a:ext cx="8980500"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a:latin typeface="Arial"/>
                <a:cs typeface="Arial"/>
              </a:rPr>
              <a:t>What is a structured literacy approach?</a:t>
            </a:r>
            <a:endParaRPr lang="en-US">
              <a:latin typeface="Arial"/>
              <a:cs typeface="Arial"/>
            </a:endParaRPr>
          </a:p>
        </p:txBody>
      </p:sp>
      <p:sp>
        <p:nvSpPr>
          <p:cNvPr id="7" name="TextBox 6">
            <a:extLst>
              <a:ext uri="{FF2B5EF4-FFF2-40B4-BE49-F238E27FC236}">
                <a16:creationId xmlns:a16="http://schemas.microsoft.com/office/drawing/2014/main" id="{7A9B2915-B90E-15E8-BB7E-F8D14D5E3F1F}"/>
              </a:ext>
            </a:extLst>
          </p:cNvPr>
          <p:cNvSpPr txBox="1"/>
          <p:nvPr/>
        </p:nvSpPr>
        <p:spPr>
          <a:xfrm>
            <a:off x="7665261" y="1885185"/>
            <a:ext cx="3383740" cy="3877985"/>
          </a:xfrm>
          <a:prstGeom prst="rect">
            <a:avLst/>
          </a:prstGeom>
          <a:noFill/>
          <a:ln>
            <a:solidFill>
              <a:srgbClr val="C00000"/>
            </a:solidFill>
          </a:ln>
        </p:spPr>
        <p:txBody>
          <a:bodyPr wrap="square">
            <a:spAutoFit/>
          </a:bodyPr>
          <a:lstStyle/>
          <a:p>
            <a:pPr marL="631825" lvl="1" indent="-360363">
              <a:spcAft>
                <a:spcPts val="600"/>
              </a:spcAft>
              <a:buFont typeface="Arial" panose="020B0604020202020204" pitchFamily="34" charset="0"/>
              <a:buChar char="•"/>
            </a:pPr>
            <a:r>
              <a:rPr lang="en-NZ" sz="2400" b="1" dirty="0">
                <a:solidFill>
                  <a:srgbClr val="C00000"/>
                </a:solidFill>
                <a:latin typeface="Arial" panose="020B0604020202020204" pitchFamily="34" charset="0"/>
                <a:cs typeface="Arial" panose="020B0604020202020204" pitchFamily="34" charset="0"/>
              </a:rPr>
              <a:t>phonemic awareness and phonics </a:t>
            </a:r>
            <a:endParaRPr lang="en-NZ" sz="2400" b="1" dirty="0">
              <a:solidFill>
                <a:srgbClr val="C00000"/>
              </a:solidFill>
              <a:latin typeface="Arial" panose="020B0604020202020204" pitchFamily="34" charset="0"/>
              <a:ea typeface="Calibri"/>
              <a:cs typeface="Arial" panose="020B0604020202020204" pitchFamily="34" charset="0"/>
            </a:endParaRPr>
          </a:p>
          <a:p>
            <a:pPr marL="631825" lvl="1" indent="-360363">
              <a:spcAft>
                <a:spcPts val="600"/>
              </a:spcAft>
              <a:buFont typeface="Arial" panose="020B0604020202020204" pitchFamily="34" charset="0"/>
              <a:buChar char="•"/>
            </a:pPr>
            <a:r>
              <a:rPr lang="en-NZ" sz="2400" b="1" dirty="0">
                <a:solidFill>
                  <a:srgbClr val="C00000"/>
                </a:solidFill>
                <a:latin typeface="Arial" panose="020B0604020202020204" pitchFamily="34" charset="0"/>
                <a:cs typeface="Arial" panose="020B0604020202020204" pitchFamily="34" charset="0"/>
              </a:rPr>
              <a:t>fluency</a:t>
            </a:r>
            <a:endParaRPr lang="en-NZ" sz="2400" b="1" dirty="0">
              <a:solidFill>
                <a:srgbClr val="C00000"/>
              </a:solidFill>
              <a:latin typeface="Arial" panose="020B0604020202020204" pitchFamily="34" charset="0"/>
              <a:ea typeface="Calibri"/>
              <a:cs typeface="Arial" panose="020B0604020202020204" pitchFamily="34" charset="0"/>
            </a:endParaRPr>
          </a:p>
          <a:p>
            <a:pPr marL="631825" lvl="1" indent="-360363">
              <a:spcAft>
                <a:spcPts val="600"/>
              </a:spcAft>
              <a:buFont typeface="Arial" panose="020B0604020202020204" pitchFamily="34" charset="0"/>
              <a:buChar char="•"/>
            </a:pPr>
            <a:r>
              <a:rPr lang="en-NZ" sz="2400" b="1" dirty="0">
                <a:solidFill>
                  <a:srgbClr val="C00000"/>
                </a:solidFill>
                <a:latin typeface="Arial" panose="020B0604020202020204" pitchFamily="34" charset="0"/>
                <a:cs typeface="Arial" panose="020B0604020202020204" pitchFamily="34" charset="0"/>
              </a:rPr>
              <a:t>comprehension,</a:t>
            </a:r>
            <a:endParaRPr lang="en-NZ" sz="2400" b="1" dirty="0">
              <a:solidFill>
                <a:srgbClr val="C00000"/>
              </a:solidFill>
              <a:latin typeface="Arial" panose="020B0604020202020204" pitchFamily="34" charset="0"/>
              <a:ea typeface="Calibri"/>
              <a:cs typeface="Arial" panose="020B0604020202020204" pitchFamily="34" charset="0"/>
            </a:endParaRPr>
          </a:p>
          <a:p>
            <a:pPr marL="631825" lvl="1" indent="-360363">
              <a:spcAft>
                <a:spcPts val="600"/>
              </a:spcAft>
              <a:buFont typeface="Arial" panose="020B0604020202020204" pitchFamily="34" charset="0"/>
              <a:buChar char="•"/>
            </a:pPr>
            <a:r>
              <a:rPr lang="en-NZ" sz="2400" b="1" dirty="0">
                <a:solidFill>
                  <a:srgbClr val="C00000"/>
                </a:solidFill>
                <a:latin typeface="Arial" panose="020B0604020202020204" pitchFamily="34" charset="0"/>
                <a:cs typeface="Arial" panose="020B0604020202020204" pitchFamily="34" charset="0"/>
              </a:rPr>
              <a:t>oral language</a:t>
            </a:r>
            <a:endParaRPr lang="en-NZ" sz="2400" b="1" dirty="0">
              <a:solidFill>
                <a:srgbClr val="C00000"/>
              </a:solidFill>
              <a:latin typeface="Arial" panose="020B0604020202020204" pitchFamily="34" charset="0"/>
              <a:ea typeface="Calibri"/>
              <a:cs typeface="Arial" panose="020B0604020202020204" pitchFamily="34" charset="0"/>
            </a:endParaRPr>
          </a:p>
          <a:p>
            <a:pPr marL="631825" lvl="1" indent="-360363">
              <a:spcAft>
                <a:spcPts val="600"/>
              </a:spcAft>
              <a:buFont typeface="Arial" panose="020B0604020202020204" pitchFamily="34" charset="0"/>
              <a:buChar char="•"/>
            </a:pPr>
            <a:r>
              <a:rPr lang="en-NZ" sz="2400" b="1" dirty="0">
                <a:solidFill>
                  <a:srgbClr val="C00000"/>
                </a:solidFill>
                <a:latin typeface="Arial" panose="020B0604020202020204" pitchFamily="34" charset="0"/>
                <a:cs typeface="Arial" panose="020B0604020202020204" pitchFamily="34" charset="0"/>
              </a:rPr>
              <a:t>vocabulary</a:t>
            </a:r>
            <a:endParaRPr lang="en-NZ" sz="2400" b="1" dirty="0">
              <a:solidFill>
                <a:srgbClr val="C00000"/>
              </a:solidFill>
              <a:latin typeface="Arial" panose="020B0604020202020204" pitchFamily="34" charset="0"/>
              <a:ea typeface="Calibri"/>
              <a:cs typeface="Arial" panose="020B0604020202020204" pitchFamily="34" charset="0"/>
            </a:endParaRPr>
          </a:p>
          <a:p>
            <a:pPr marL="631825" lvl="1" indent="-360363">
              <a:spcAft>
                <a:spcPts val="600"/>
              </a:spcAft>
              <a:buFont typeface="Arial" panose="020B0604020202020204" pitchFamily="34" charset="0"/>
              <a:buChar char="•"/>
            </a:pPr>
            <a:r>
              <a:rPr lang="en-US" sz="2400" b="1" dirty="0">
                <a:solidFill>
                  <a:srgbClr val="C00000"/>
                </a:solidFill>
                <a:latin typeface="Arial" panose="020B0604020202020204" pitchFamily="34" charset="0"/>
                <a:cs typeface="Arial" panose="020B0604020202020204" pitchFamily="34" charset="0"/>
              </a:rPr>
              <a:t>syntax</a:t>
            </a:r>
            <a:endParaRPr lang="en-US" sz="2400" b="1" dirty="0">
              <a:solidFill>
                <a:srgbClr val="C00000"/>
              </a:solidFill>
              <a:latin typeface="Arial" panose="020B0604020202020204" pitchFamily="34" charset="0"/>
              <a:ea typeface="Calibri"/>
              <a:cs typeface="Arial" panose="020B0604020202020204" pitchFamily="34" charset="0"/>
            </a:endParaRPr>
          </a:p>
          <a:p>
            <a:pPr marL="631825" lvl="1" indent="-360363">
              <a:spcAft>
                <a:spcPts val="600"/>
              </a:spcAft>
              <a:buFont typeface="Arial" panose="020B0604020202020204" pitchFamily="34" charset="0"/>
              <a:buChar char="•"/>
            </a:pPr>
            <a:r>
              <a:rPr lang="en-US" sz="2400" b="1" dirty="0">
                <a:solidFill>
                  <a:srgbClr val="C00000"/>
                </a:solidFill>
                <a:latin typeface="Arial" panose="020B0604020202020204" pitchFamily="34" charset="0"/>
                <a:cs typeface="Arial" panose="020B0604020202020204" pitchFamily="34" charset="0"/>
              </a:rPr>
              <a:t>text structure </a:t>
            </a:r>
            <a:endParaRPr lang="en-US" sz="2400" b="1" dirty="0">
              <a:solidFill>
                <a:srgbClr val="C00000"/>
              </a:solidFill>
              <a:latin typeface="Arial" panose="020B0604020202020204" pitchFamily="34" charset="0"/>
              <a:ea typeface="Calibri"/>
              <a:cs typeface="Arial" panose="020B0604020202020204" pitchFamily="34" charset="0"/>
            </a:endParaRPr>
          </a:p>
        </p:txBody>
      </p:sp>
      <p:sp>
        <p:nvSpPr>
          <p:cNvPr id="2" name="Slide Number Placeholder 3">
            <a:extLst>
              <a:ext uri="{FF2B5EF4-FFF2-40B4-BE49-F238E27FC236}">
                <a16:creationId xmlns:a16="http://schemas.microsoft.com/office/drawing/2014/main" id="{BDBAD88F-2E59-CA33-B5D3-988D662BB99E}"/>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22</a:t>
            </a:fld>
            <a:endParaRPr lang="en-NZ"/>
          </a:p>
        </p:txBody>
      </p:sp>
    </p:spTree>
    <p:extLst>
      <p:ext uri="{BB962C8B-B14F-4D97-AF65-F5344CB8AC3E}">
        <p14:creationId xmlns:p14="http://schemas.microsoft.com/office/powerpoint/2010/main" val="278510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BBCDAA-39C1-8D7A-918B-F561AE494774}"/>
              </a:ext>
            </a:extLst>
          </p:cNvPr>
          <p:cNvSpPr>
            <a:spLocks noGrp="1"/>
          </p:cNvSpPr>
          <p:nvPr>
            <p:ph type="body" sz="quarter" idx="13"/>
          </p:nvPr>
        </p:nvSpPr>
        <p:spPr>
          <a:xfrm>
            <a:off x="276644" y="1497444"/>
            <a:ext cx="9603336" cy="1270000"/>
          </a:xfrm>
        </p:spPr>
        <p:txBody>
          <a:bodyPr vert="horz" lIns="91440" tIns="45720" rIns="91440" bIns="45720" rtlCol="0" anchor="t">
            <a:normAutofit/>
          </a:bodyPr>
          <a:lstStyle/>
          <a:p>
            <a:pPr marL="0" indent="0">
              <a:buNone/>
            </a:pPr>
            <a:r>
              <a:rPr lang="en-NZ" sz="2400" dirty="0">
                <a:latin typeface="Arial" panose="020B0604020202020204" pitchFamily="34" charset="0"/>
                <a:cs typeface="Arial" panose="020B0604020202020204" pitchFamily="34" charset="0"/>
              </a:rPr>
              <a:t>Consider where you feel you are in your journey to understanding and applying structured literacy approaches.</a:t>
            </a:r>
          </a:p>
          <a:p>
            <a:pPr marL="0" indent="0">
              <a:buNone/>
            </a:pPr>
            <a:endParaRPr lang="en-NZ" sz="24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F44BB6BE-AB75-EA17-10A9-A4B70704CA57}"/>
              </a:ext>
            </a:extLst>
          </p:cNvPr>
          <p:cNvGrpSpPr/>
          <p:nvPr/>
        </p:nvGrpSpPr>
        <p:grpSpPr>
          <a:xfrm>
            <a:off x="779466" y="2729844"/>
            <a:ext cx="10633067" cy="1271157"/>
            <a:chOff x="1049342" y="3594100"/>
            <a:chExt cx="10633067" cy="1271157"/>
          </a:xfrm>
        </p:grpSpPr>
        <p:sp>
          <p:nvSpPr>
            <p:cNvPr id="5" name="Arrow: Chevron 4">
              <a:extLst>
                <a:ext uri="{FF2B5EF4-FFF2-40B4-BE49-F238E27FC236}">
                  <a16:creationId xmlns:a16="http://schemas.microsoft.com/office/drawing/2014/main" id="{38890C1F-B317-78AB-E4C1-677E85E77705}"/>
                </a:ext>
              </a:extLst>
            </p:cNvPr>
            <p:cNvSpPr/>
            <p:nvPr/>
          </p:nvSpPr>
          <p:spPr>
            <a:xfrm>
              <a:off x="1049342" y="3594100"/>
              <a:ext cx="2828923" cy="1270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000" b="1" dirty="0">
                  <a:solidFill>
                    <a:schemeClr val="bg1"/>
                  </a:solidFill>
                  <a:latin typeface="Arial" panose="020B0604020202020204" pitchFamily="34" charset="0"/>
                  <a:cs typeface="Arial" panose="020B0604020202020204" pitchFamily="34" charset="0"/>
                </a:rPr>
                <a:t>Absolute beginner</a:t>
              </a:r>
            </a:p>
          </p:txBody>
        </p:sp>
        <p:sp>
          <p:nvSpPr>
            <p:cNvPr id="6" name="Arrow: Chevron 5">
              <a:extLst>
                <a:ext uri="{FF2B5EF4-FFF2-40B4-BE49-F238E27FC236}">
                  <a16:creationId xmlns:a16="http://schemas.microsoft.com/office/drawing/2014/main" id="{F710C401-A3BF-FDB6-C49F-C5270962BFCF}"/>
                </a:ext>
              </a:extLst>
            </p:cNvPr>
            <p:cNvSpPr/>
            <p:nvPr/>
          </p:nvSpPr>
          <p:spPr>
            <a:xfrm>
              <a:off x="3622678" y="3595257"/>
              <a:ext cx="2828923" cy="1270000"/>
            </a:xfrm>
            <a:prstGeom prst="chevron">
              <a:avLst/>
            </a:prstGeom>
            <a:solidFill>
              <a:srgbClr val="E849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000" b="1">
                  <a:solidFill>
                    <a:schemeClr val="bg1"/>
                  </a:solidFill>
                  <a:latin typeface="Arial" panose="020B0604020202020204" pitchFamily="34" charset="0"/>
                  <a:cs typeface="Arial" panose="020B0604020202020204" pitchFamily="34" charset="0"/>
                </a:rPr>
                <a:t>Somewhat competent</a:t>
              </a:r>
            </a:p>
          </p:txBody>
        </p:sp>
        <p:sp>
          <p:nvSpPr>
            <p:cNvPr id="7" name="Arrow: Chevron 6">
              <a:extLst>
                <a:ext uri="{FF2B5EF4-FFF2-40B4-BE49-F238E27FC236}">
                  <a16:creationId xmlns:a16="http://schemas.microsoft.com/office/drawing/2014/main" id="{22B5707C-9FCB-B5AF-781C-B86B49FE1B76}"/>
                </a:ext>
              </a:extLst>
            </p:cNvPr>
            <p:cNvSpPr/>
            <p:nvPr/>
          </p:nvSpPr>
          <p:spPr>
            <a:xfrm>
              <a:off x="6184904" y="3594100"/>
              <a:ext cx="2800350" cy="1270000"/>
            </a:xfrm>
            <a:prstGeom prst="chevron">
              <a:avLst/>
            </a:prstGeom>
            <a:solidFill>
              <a:srgbClr val="B23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000" b="1">
                  <a:solidFill>
                    <a:schemeClr val="bg1"/>
                  </a:solidFill>
                  <a:latin typeface="Arial" panose="020B0604020202020204" pitchFamily="34" charset="0"/>
                  <a:cs typeface="Arial" panose="020B0604020202020204" pitchFamily="34" charset="0"/>
                </a:rPr>
                <a:t>Proficient</a:t>
              </a:r>
              <a:endParaRPr lang="en-NZ" b="1">
                <a:solidFill>
                  <a:schemeClr val="bg1"/>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id="{32EE495D-7789-E072-ED4E-460D4BF9FE34}"/>
                </a:ext>
              </a:extLst>
            </p:cNvPr>
            <p:cNvSpPr/>
            <p:nvPr/>
          </p:nvSpPr>
          <p:spPr>
            <a:xfrm>
              <a:off x="8720139" y="3594100"/>
              <a:ext cx="2962270" cy="1270000"/>
            </a:xfrm>
            <a:prstGeom prst="chevron">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000" b="1">
                  <a:solidFill>
                    <a:schemeClr val="bg1"/>
                  </a:solidFill>
                  <a:latin typeface="Arial" panose="020B0604020202020204" pitchFamily="34" charset="0"/>
                  <a:cs typeface="Arial" panose="020B0604020202020204" pitchFamily="34" charset="0"/>
                </a:rPr>
                <a:t>Expert</a:t>
              </a:r>
              <a:endParaRPr lang="en-NZ" b="1">
                <a:solidFill>
                  <a:schemeClr val="bg1"/>
                </a:solidFill>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D71F1D16-1714-840C-ABA3-E55F0726E9B7}"/>
              </a:ext>
            </a:extLst>
          </p:cNvPr>
          <p:cNvSpPr txBox="1"/>
          <p:nvPr/>
        </p:nvSpPr>
        <p:spPr>
          <a:xfrm>
            <a:off x="276644" y="4571842"/>
            <a:ext cx="8332677" cy="461665"/>
          </a:xfrm>
          <a:prstGeom prst="rect">
            <a:avLst/>
          </a:prstGeom>
          <a:noFill/>
        </p:spPr>
        <p:txBody>
          <a:bodyPr wrap="square">
            <a:spAutoFit/>
          </a:bodyPr>
          <a:lstStyle/>
          <a:p>
            <a:pPr marL="0" indent="0">
              <a:buNone/>
            </a:pPr>
            <a:r>
              <a:rPr lang="en-NZ" sz="2400" dirty="0">
                <a:latin typeface="Arial" panose="020B0604020202020204" pitchFamily="34" charset="0"/>
                <a:cs typeface="Arial" panose="020B0604020202020204" pitchFamily="34" charset="0"/>
              </a:rPr>
              <a:t>Remember – there’s no right/wrong answer!!!</a:t>
            </a:r>
          </a:p>
        </p:txBody>
      </p:sp>
      <p:sp>
        <p:nvSpPr>
          <p:cNvPr id="2" name="Slide Number Placeholder 3">
            <a:extLst>
              <a:ext uri="{FF2B5EF4-FFF2-40B4-BE49-F238E27FC236}">
                <a16:creationId xmlns:a16="http://schemas.microsoft.com/office/drawing/2014/main" id="{7139FE1E-2CAC-805B-AF33-75356722F471}"/>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23</a:t>
            </a:fld>
            <a:endParaRPr lang="en-NZ"/>
          </a:p>
        </p:txBody>
      </p:sp>
      <p:sp>
        <p:nvSpPr>
          <p:cNvPr id="10" name="Rectangle: Rounded Corners 9">
            <a:extLst>
              <a:ext uri="{FF2B5EF4-FFF2-40B4-BE49-F238E27FC236}">
                <a16:creationId xmlns:a16="http://schemas.microsoft.com/office/drawing/2014/main" id="{D46A9FAA-D805-68EF-DC26-52DA81563302}"/>
              </a:ext>
            </a:extLst>
          </p:cNvPr>
          <p:cNvSpPr/>
          <p:nvPr/>
        </p:nvSpPr>
        <p:spPr>
          <a:xfrm>
            <a:off x="-391671" y="406541"/>
            <a:ext cx="6573396"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dirty="0">
                <a:latin typeface="Arial"/>
                <a:cs typeface="Arial"/>
              </a:rPr>
              <a:t>What is your starting point?</a:t>
            </a:r>
            <a:endParaRPr lang="en-US" sz="3200" dirty="0">
              <a:latin typeface="Arial"/>
              <a:cs typeface="Arial"/>
            </a:endParaRPr>
          </a:p>
        </p:txBody>
      </p:sp>
    </p:spTree>
    <p:extLst>
      <p:ext uri="{BB962C8B-B14F-4D97-AF65-F5344CB8AC3E}">
        <p14:creationId xmlns:p14="http://schemas.microsoft.com/office/powerpoint/2010/main" val="237632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rning science">
            <a:extLst>
              <a:ext uri="{FF2B5EF4-FFF2-40B4-BE49-F238E27FC236}">
                <a16:creationId xmlns:a16="http://schemas.microsoft.com/office/drawing/2014/main" id="{164412A6-259D-AD7D-4DE9-0A6560AC1D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831565" y="1085850"/>
            <a:ext cx="5038725"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9E7F58-45A2-E1A5-120B-DE5E6A78E278}"/>
              </a:ext>
            </a:extLst>
          </p:cNvPr>
          <p:cNvSpPr>
            <a:spLocks noGrp="1"/>
          </p:cNvSpPr>
          <p:nvPr>
            <p:ph type="title"/>
          </p:nvPr>
        </p:nvSpPr>
        <p:spPr>
          <a:xfrm>
            <a:off x="338329" y="727644"/>
            <a:ext cx="10067543" cy="733495"/>
          </a:xfrm>
        </p:spPr>
        <p:txBody>
          <a:bodyPr>
            <a:normAutofit/>
          </a:bodyPr>
          <a:lstStyle/>
          <a:p>
            <a:r>
              <a:rPr lang="en-NZ">
                <a:solidFill>
                  <a:schemeClr val="bg1"/>
                </a:solidFill>
              </a:rPr>
              <a:t>What is the Science of Learning?</a:t>
            </a:r>
          </a:p>
        </p:txBody>
      </p:sp>
      <p:sp>
        <p:nvSpPr>
          <p:cNvPr id="3" name="Content Placeholder 2">
            <a:extLst>
              <a:ext uri="{FF2B5EF4-FFF2-40B4-BE49-F238E27FC236}">
                <a16:creationId xmlns:a16="http://schemas.microsoft.com/office/drawing/2014/main" id="{5957F15E-67C8-3D1D-8248-017F420182FD}"/>
              </a:ext>
            </a:extLst>
          </p:cNvPr>
          <p:cNvSpPr>
            <a:spLocks noGrp="1"/>
          </p:cNvSpPr>
          <p:nvPr>
            <p:ph type="body" sz="quarter" idx="13"/>
          </p:nvPr>
        </p:nvSpPr>
        <p:spPr>
          <a:xfrm>
            <a:off x="321710" y="1461139"/>
            <a:ext cx="6314040" cy="3417767"/>
          </a:xfrm>
        </p:spPr>
        <p:txBody>
          <a:bodyPr>
            <a:noAutofit/>
          </a:bodyPr>
          <a:lstStyle/>
          <a:p>
            <a:pPr marL="0" indent="0">
              <a:lnSpc>
                <a:spcPct val="100000"/>
              </a:lnSpc>
              <a:spcAft>
                <a:spcPts val="1800"/>
              </a:spcAft>
              <a:buNone/>
            </a:pPr>
            <a:r>
              <a:rPr lang="en-NZ" sz="2400" dirty="0">
                <a:latin typeface="Arial" panose="020B0604020202020204" pitchFamily="34" charset="0"/>
                <a:cs typeface="Arial" panose="020B0604020202020204" pitchFamily="34" charset="0"/>
              </a:rPr>
              <a:t>The science of learning is the study of how people learn - </a:t>
            </a:r>
            <a:r>
              <a:rPr lang="en-US" sz="2400" dirty="0">
                <a:latin typeface="Arial" panose="020B0604020202020204" pitchFamily="34" charset="0"/>
                <a:cs typeface="Arial" panose="020B0604020202020204" pitchFamily="34" charset="0"/>
              </a:rPr>
              <a:t>biologically, developmentally, cognitively, culturally, emotionally, and socially.</a:t>
            </a:r>
          </a:p>
          <a:p>
            <a:pPr marL="0" indent="0">
              <a:lnSpc>
                <a:spcPct val="100000"/>
              </a:lnSpc>
              <a:spcAft>
                <a:spcPts val="1800"/>
              </a:spcAft>
              <a:buNone/>
            </a:pPr>
            <a:r>
              <a:rPr lang="en-NZ" sz="2400" dirty="0">
                <a:latin typeface="Arial" panose="020B0604020202020204" pitchFamily="34" charset="0"/>
                <a:cs typeface="Arial" panose="020B0604020202020204" pitchFamily="34" charset="0"/>
              </a:rPr>
              <a:t>If we understand how people learn, we can improve teaching and learning. </a:t>
            </a:r>
          </a:p>
          <a:p>
            <a:pPr marL="0" indent="0">
              <a:lnSpc>
                <a:spcPct val="100000"/>
              </a:lnSpc>
              <a:spcAft>
                <a:spcPts val="1800"/>
              </a:spcAft>
              <a:buNone/>
            </a:pPr>
            <a:r>
              <a:rPr lang="en-NZ" sz="2400" dirty="0">
                <a:effectLst/>
                <a:latin typeface="Arial" panose="020B0604020202020204" pitchFamily="34" charset="0"/>
                <a:ea typeface="Calibri" panose="020F0502020204030204" pitchFamily="34" charset="0"/>
                <a:cs typeface="Arial" panose="020B0604020202020204" pitchFamily="34" charset="0"/>
              </a:rPr>
              <a:t>Changes are being made to literacy learning and teaching that reflect the science of learning.</a:t>
            </a:r>
            <a:endParaRPr lang="en-NZ" sz="2400" dirty="0">
              <a:latin typeface="Arial" panose="020B0604020202020204" pitchFamily="34" charset="0"/>
              <a:cs typeface="Arial" panose="020B0604020202020204" pitchFamily="34" charset="0"/>
            </a:endParaRPr>
          </a:p>
        </p:txBody>
      </p:sp>
      <p:sp>
        <p:nvSpPr>
          <p:cNvPr id="11" name="Slide Number Placeholder 1">
            <a:extLst>
              <a:ext uri="{FF2B5EF4-FFF2-40B4-BE49-F238E27FC236}">
                <a16:creationId xmlns:a16="http://schemas.microsoft.com/office/drawing/2014/main" id="{69688E62-9674-B795-3C96-8E2DAC6DA377}"/>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24</a:t>
            </a:fld>
            <a:endParaRPr lang="en-NZ"/>
          </a:p>
        </p:txBody>
      </p:sp>
      <p:sp>
        <p:nvSpPr>
          <p:cNvPr id="7" name="Rectangle: Rounded Corners 6">
            <a:extLst>
              <a:ext uri="{FF2B5EF4-FFF2-40B4-BE49-F238E27FC236}">
                <a16:creationId xmlns:a16="http://schemas.microsoft.com/office/drawing/2014/main" id="{8E73E918-9FAC-0F52-B76D-ABE8175BED51}"/>
              </a:ext>
            </a:extLst>
          </p:cNvPr>
          <p:cNvSpPr/>
          <p:nvPr/>
        </p:nvSpPr>
        <p:spPr>
          <a:xfrm>
            <a:off x="-391671" y="406541"/>
            <a:ext cx="8490642"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Literacy and the Science of Learning</a:t>
            </a:r>
          </a:p>
        </p:txBody>
      </p:sp>
      <p:sp>
        <p:nvSpPr>
          <p:cNvPr id="4" name="TextBox 3">
            <a:extLst>
              <a:ext uri="{FF2B5EF4-FFF2-40B4-BE49-F238E27FC236}">
                <a16:creationId xmlns:a16="http://schemas.microsoft.com/office/drawing/2014/main" id="{C2BBC1B5-3067-5A60-4D6D-BA0D48166ADE}"/>
              </a:ext>
            </a:extLst>
          </p:cNvPr>
          <p:cNvSpPr txBox="1"/>
          <p:nvPr/>
        </p:nvSpPr>
        <p:spPr>
          <a:xfrm>
            <a:off x="10405872" y="5527674"/>
            <a:ext cx="2314545" cy="215444"/>
          </a:xfrm>
          <a:prstGeom prst="rect">
            <a:avLst/>
          </a:prstGeom>
          <a:noFill/>
        </p:spPr>
        <p:txBody>
          <a:bodyPr wrap="square">
            <a:spAutoFit/>
          </a:bodyPr>
          <a:lstStyle/>
          <a:p>
            <a:pPr>
              <a:lnSpc>
                <a:spcPct val="100000"/>
              </a:lnSpc>
              <a:spcAft>
                <a:spcPts val="1200"/>
              </a:spcAft>
            </a:pPr>
            <a:r>
              <a:rPr lang="en-NZ" sz="800" dirty="0">
                <a:latin typeface="Arial"/>
                <a:cs typeface="Arial"/>
              </a:rPr>
              <a:t>Image from: </a:t>
            </a:r>
            <a:r>
              <a:rPr lang="en-NZ" sz="800" dirty="0" err="1">
                <a:latin typeface="Arial"/>
                <a:cs typeface="Arial"/>
              </a:rPr>
              <a:t>Vecteezy</a:t>
            </a:r>
            <a:endParaRPr lang="en-NZ" sz="800" dirty="0">
              <a:latin typeface="Arial"/>
              <a:cs typeface="Arial"/>
            </a:endParaRPr>
          </a:p>
        </p:txBody>
      </p:sp>
    </p:spTree>
    <p:extLst>
      <p:ext uri="{BB962C8B-B14F-4D97-AF65-F5344CB8AC3E}">
        <p14:creationId xmlns:p14="http://schemas.microsoft.com/office/powerpoint/2010/main" val="377490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7CFF13-52B1-2448-0B59-376D74E81993}"/>
              </a:ext>
            </a:extLst>
          </p:cNvPr>
          <p:cNvSpPr>
            <a:spLocks noGrp="1"/>
          </p:cNvSpPr>
          <p:nvPr>
            <p:ph type="body" sz="quarter" idx="14"/>
          </p:nvPr>
        </p:nvSpPr>
        <p:spPr>
          <a:xfrm>
            <a:off x="179614" y="1334570"/>
            <a:ext cx="7708048" cy="4396195"/>
          </a:xfrm>
        </p:spPr>
        <p:txBody>
          <a:bodyPr/>
          <a:lstStyle/>
          <a:p>
            <a:pPr marL="0" indent="0">
              <a:buNone/>
            </a:pPr>
            <a:r>
              <a:rPr lang="en-NZ" sz="2400" b="1" dirty="0">
                <a:solidFill>
                  <a:srgbClr val="C00000"/>
                </a:solidFill>
                <a:latin typeface="Arial" panose="020B0604020202020204" pitchFamily="34" charset="0"/>
                <a:cs typeface="Arial" panose="020B0604020202020204" pitchFamily="34" charset="0"/>
              </a:rPr>
              <a:t>Watch the webinar from 15:50 to end</a:t>
            </a:r>
          </a:p>
          <a:p>
            <a:pPr marL="0" indent="0">
              <a:buNone/>
            </a:pPr>
            <a:endParaRPr lang="en-NZ"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D7CD5C7-F32E-F80A-A250-9D724615A792}"/>
              </a:ext>
            </a:extLst>
          </p:cNvPr>
          <p:cNvSpPr/>
          <p:nvPr/>
        </p:nvSpPr>
        <p:spPr>
          <a:xfrm>
            <a:off x="-471185" y="277332"/>
            <a:ext cx="12447837"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dirty="0">
                <a:latin typeface="Arial" panose="020B0604020202020204" pitchFamily="34" charset="0"/>
                <a:cs typeface="Arial" panose="020B0604020202020204" pitchFamily="34" charset="0"/>
              </a:rPr>
              <a:t>Webinar: Structured literacy and the Science of Learning</a:t>
            </a:r>
          </a:p>
        </p:txBody>
      </p:sp>
      <p:pic>
        <p:nvPicPr>
          <p:cNvPr id="2" name="Online Media 1" title="Science of Learning webinars">
            <a:hlinkClick r:id="" action="ppaction://media"/>
            <a:extLst>
              <a:ext uri="{FF2B5EF4-FFF2-40B4-BE49-F238E27FC236}">
                <a16:creationId xmlns:a16="http://schemas.microsoft.com/office/drawing/2014/main" id="{3DFFEE32-D090-9F2F-6DE8-56281C2E50F5}"/>
              </a:ext>
            </a:extLst>
          </p:cNvPr>
          <p:cNvPicPr>
            <a:picLocks noRot="1" noChangeAspect="1"/>
          </p:cNvPicPr>
          <p:nvPr>
            <a:videoFile r:link="rId1"/>
          </p:nvPr>
        </p:nvPicPr>
        <p:blipFill>
          <a:blip r:embed="rId3"/>
          <a:stretch>
            <a:fillRect/>
          </a:stretch>
        </p:blipFill>
        <p:spPr>
          <a:xfrm>
            <a:off x="309875" y="1872342"/>
            <a:ext cx="5410200" cy="3048000"/>
          </a:xfrm>
          <a:prstGeom prst="rect">
            <a:avLst/>
          </a:prstGeom>
        </p:spPr>
      </p:pic>
      <p:sp>
        <p:nvSpPr>
          <p:cNvPr id="4" name="TextBox 3">
            <a:extLst>
              <a:ext uri="{FF2B5EF4-FFF2-40B4-BE49-F238E27FC236}">
                <a16:creationId xmlns:a16="http://schemas.microsoft.com/office/drawing/2014/main" id="{BD129A0A-611B-3E19-E840-C4970EB009AC}"/>
              </a:ext>
            </a:extLst>
          </p:cNvPr>
          <p:cNvSpPr txBox="1"/>
          <p:nvPr/>
        </p:nvSpPr>
        <p:spPr>
          <a:xfrm>
            <a:off x="6015320" y="1791678"/>
            <a:ext cx="3744684" cy="2677656"/>
          </a:xfrm>
          <a:prstGeom prst="rect">
            <a:avLst/>
          </a:prstGeom>
          <a:noFill/>
        </p:spPr>
        <p:txBody>
          <a:bodyPr wrap="square">
            <a:spAutoFit/>
          </a:bodyPr>
          <a:lstStyle/>
          <a:p>
            <a:pPr marL="0" indent="0">
              <a:buNone/>
            </a:pPr>
            <a:r>
              <a:rPr lang="en-US" sz="2400" dirty="0">
                <a:latin typeface="Arial" panose="020B0604020202020204" pitchFamily="34" charset="0"/>
                <a:cs typeface="Arial" panose="020B0604020202020204" pitchFamily="34" charset="0"/>
              </a:rPr>
              <a:t>Associate Professor Alison Arrow, University of Canterbury, explains how the science of learning can be applied within a structured literacy approach.</a:t>
            </a:r>
            <a:endParaRPr lang="en-NZ" sz="2400" dirty="0">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id="{4AC990A9-6A91-7219-9855-472B65E0EB4A}"/>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25</a:t>
            </a:fld>
            <a:endParaRPr lang="en-NZ"/>
          </a:p>
        </p:txBody>
      </p:sp>
    </p:spTree>
    <p:extLst>
      <p:ext uri="{BB962C8B-B14F-4D97-AF65-F5344CB8AC3E}">
        <p14:creationId xmlns:p14="http://schemas.microsoft.com/office/powerpoint/2010/main" val="33226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93B7118-CD01-1BC6-1A3B-164BAE6748F3}"/>
              </a:ext>
            </a:extLst>
          </p:cNvPr>
          <p:cNvGrpSpPr/>
          <p:nvPr/>
        </p:nvGrpSpPr>
        <p:grpSpPr>
          <a:xfrm>
            <a:off x="5511800" y="1369478"/>
            <a:ext cx="6565900" cy="5488521"/>
            <a:chOff x="5511800" y="1369478"/>
            <a:chExt cx="6565900" cy="5488521"/>
          </a:xfrm>
        </p:grpSpPr>
        <p:pic>
          <p:nvPicPr>
            <p:cNvPr id="2050" name="Picture 2" descr="Thinking Vectors &amp; Illustrations for Free Download | Freepik">
              <a:extLst>
                <a:ext uri="{FF2B5EF4-FFF2-40B4-BE49-F238E27FC236}">
                  <a16:creationId xmlns:a16="http://schemas.microsoft.com/office/drawing/2014/main" id="{082AFB28-19F4-D453-2516-95E606CBD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1369478"/>
              <a:ext cx="5883244" cy="5488521"/>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A6C8C0E7-2287-5CF6-0EB1-B43272192474}"/>
                </a:ext>
              </a:extLst>
            </p:cNvPr>
            <p:cNvSpPr/>
            <p:nvPr/>
          </p:nvSpPr>
          <p:spPr>
            <a:xfrm>
              <a:off x="10718800" y="5881148"/>
              <a:ext cx="13589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 name="Slide Number Placeholder 3">
            <a:extLst>
              <a:ext uri="{FF2B5EF4-FFF2-40B4-BE49-F238E27FC236}">
                <a16:creationId xmlns:a16="http://schemas.microsoft.com/office/drawing/2014/main" id="{8EE40D3E-69D4-6DD9-46FD-C0FE45972037}"/>
              </a:ext>
            </a:extLst>
          </p:cNvPr>
          <p:cNvSpPr>
            <a:spLocks noGrp="1"/>
          </p:cNvSpPr>
          <p:nvPr>
            <p:ph type="sldNum" sz="quarter" idx="12"/>
          </p:nvPr>
        </p:nvSpPr>
        <p:spPr/>
        <p:txBody>
          <a:bodyPr/>
          <a:lstStyle/>
          <a:p>
            <a:fld id="{13468063-9C21-4834-88E3-ACB04C56D52D}" type="slidenum">
              <a:rPr lang="en-NZ" smtClean="0"/>
              <a:pPr/>
              <a:t>26</a:t>
            </a:fld>
            <a:endParaRPr lang="en-NZ"/>
          </a:p>
        </p:txBody>
      </p:sp>
      <p:sp>
        <p:nvSpPr>
          <p:cNvPr id="6" name="Text Placeholder 2">
            <a:extLst>
              <a:ext uri="{FF2B5EF4-FFF2-40B4-BE49-F238E27FC236}">
                <a16:creationId xmlns:a16="http://schemas.microsoft.com/office/drawing/2014/main" id="{547FBC5F-3291-9A59-3AB5-0270CE9576E8}"/>
              </a:ext>
            </a:extLst>
          </p:cNvPr>
          <p:cNvSpPr>
            <a:spLocks noGrp="1"/>
          </p:cNvSpPr>
          <p:nvPr>
            <p:ph type="body" sz="quarter" idx="13"/>
          </p:nvPr>
        </p:nvSpPr>
        <p:spPr>
          <a:xfrm>
            <a:off x="143202" y="1207574"/>
            <a:ext cx="8880444" cy="4280948"/>
          </a:xfrm>
        </p:spPr>
        <p:txBody>
          <a:bodyPr>
            <a:noAutofit/>
          </a:bodyPr>
          <a:lstStyle/>
          <a:p>
            <a:pPr marL="0" indent="0">
              <a:spcAft>
                <a:spcPts val="1800"/>
              </a:spcAft>
              <a:buNone/>
            </a:pPr>
            <a:r>
              <a:rPr lang="en-US" sz="2400" b="1" dirty="0">
                <a:solidFill>
                  <a:srgbClr val="C00000"/>
                </a:solidFill>
                <a:latin typeface="Arial" panose="020B0604020202020204" pitchFamily="34" charset="0"/>
                <a:cs typeface="Arial" panose="020B0604020202020204" pitchFamily="34" charset="0"/>
              </a:rPr>
              <a:t>Discuss the video and share your thoughts. </a:t>
            </a:r>
          </a:p>
          <a:p>
            <a:pPr marL="0" indent="0">
              <a:spcAft>
                <a:spcPts val="600"/>
              </a:spcAft>
              <a:buNone/>
            </a:pPr>
            <a:r>
              <a:rPr lang="en-US" sz="2400" dirty="0">
                <a:latin typeface="Arial" panose="020B0604020202020204" pitchFamily="34" charset="0"/>
                <a:cs typeface="Arial" panose="020B0604020202020204" pitchFamily="34" charset="0"/>
              </a:rPr>
              <a:t>Decide on:</a:t>
            </a:r>
          </a:p>
          <a:p>
            <a:pPr marL="0" indent="0">
              <a:lnSpc>
                <a:spcPct val="100000"/>
              </a:lnSpc>
              <a:spcAft>
                <a:spcPts val="1200"/>
              </a:spcAft>
              <a:buNone/>
            </a:pPr>
            <a:r>
              <a:rPr lang="en-US" sz="6000" b="1" dirty="0">
                <a:solidFill>
                  <a:srgbClr val="FF642B"/>
                </a:solidFill>
                <a:latin typeface="Arial" panose="020B0604020202020204" pitchFamily="34" charset="0"/>
                <a:cs typeface="Arial" panose="020B0604020202020204" pitchFamily="34" charset="0"/>
              </a:rPr>
              <a:t>  3</a:t>
            </a:r>
          </a:p>
          <a:p>
            <a:pPr marL="0" indent="0">
              <a:lnSpc>
                <a:spcPct val="100000"/>
              </a:lnSpc>
              <a:spcAft>
                <a:spcPts val="1200"/>
              </a:spcAft>
              <a:buNone/>
            </a:pPr>
            <a:r>
              <a:rPr lang="en-US" sz="6000" b="1" dirty="0">
                <a:solidFill>
                  <a:srgbClr val="FF642B"/>
                </a:solidFill>
                <a:latin typeface="Arial" panose="020B0604020202020204" pitchFamily="34" charset="0"/>
                <a:cs typeface="Arial" panose="020B0604020202020204" pitchFamily="34" charset="0"/>
              </a:rPr>
              <a:t>  2</a:t>
            </a:r>
          </a:p>
          <a:p>
            <a:pPr marL="0" indent="0">
              <a:lnSpc>
                <a:spcPct val="100000"/>
              </a:lnSpc>
              <a:spcAft>
                <a:spcPts val="1200"/>
              </a:spcAft>
              <a:buNone/>
            </a:pPr>
            <a:r>
              <a:rPr lang="en-US" sz="6000" b="1" dirty="0">
                <a:solidFill>
                  <a:srgbClr val="FF642B"/>
                </a:solidFill>
                <a:latin typeface="Arial" panose="020B0604020202020204" pitchFamily="34" charset="0"/>
                <a:cs typeface="Arial" panose="020B0604020202020204" pitchFamily="34" charset="0"/>
              </a:rPr>
              <a:t>  1</a:t>
            </a:r>
            <a:endParaRPr lang="en-US" sz="5400" b="1" dirty="0">
              <a:solidFill>
                <a:srgbClr val="FF642B"/>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3EB681A-9BD0-583B-4C9D-8C8B87DFB719}"/>
              </a:ext>
            </a:extLst>
          </p:cNvPr>
          <p:cNvSpPr txBox="1"/>
          <p:nvPr/>
        </p:nvSpPr>
        <p:spPr>
          <a:xfrm>
            <a:off x="1179353" y="2558746"/>
            <a:ext cx="474685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pieces of information from the video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are significant in your context.</a:t>
            </a:r>
          </a:p>
        </p:txBody>
      </p:sp>
      <p:sp>
        <p:nvSpPr>
          <p:cNvPr id="20" name="TextBox 19">
            <a:extLst>
              <a:ext uri="{FF2B5EF4-FFF2-40B4-BE49-F238E27FC236}">
                <a16:creationId xmlns:a16="http://schemas.microsoft.com/office/drawing/2014/main" id="{30DB0B05-BE3E-6458-9E4F-B62EC9BE1E36}"/>
              </a:ext>
            </a:extLst>
          </p:cNvPr>
          <p:cNvSpPr txBox="1"/>
          <p:nvPr/>
        </p:nvSpPr>
        <p:spPr>
          <a:xfrm>
            <a:off x="1179353" y="3777979"/>
            <a:ext cx="301965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things that interested or surprised you.</a:t>
            </a:r>
          </a:p>
        </p:txBody>
      </p:sp>
      <p:sp>
        <p:nvSpPr>
          <p:cNvPr id="26" name="TextBox 25">
            <a:extLst>
              <a:ext uri="{FF2B5EF4-FFF2-40B4-BE49-F238E27FC236}">
                <a16:creationId xmlns:a16="http://schemas.microsoft.com/office/drawing/2014/main" id="{373611F5-7BD4-5FC8-181E-6C17574A7368}"/>
              </a:ext>
            </a:extLst>
          </p:cNvPr>
          <p:cNvSpPr txBox="1"/>
          <p:nvPr/>
        </p:nvSpPr>
        <p:spPr>
          <a:xfrm>
            <a:off x="1157582" y="4919915"/>
            <a:ext cx="4561047" cy="1015663"/>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 that you have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about structured literacy approaches in the context of the science of learning.</a:t>
            </a:r>
            <a:endParaRPr lang="en-NZ" sz="1600" dirty="0"/>
          </a:p>
        </p:txBody>
      </p:sp>
      <p:sp>
        <p:nvSpPr>
          <p:cNvPr id="2" name="Rectangle: Rounded Corners 1">
            <a:extLst>
              <a:ext uri="{FF2B5EF4-FFF2-40B4-BE49-F238E27FC236}">
                <a16:creationId xmlns:a16="http://schemas.microsoft.com/office/drawing/2014/main" id="{50950F74-B16E-1DB6-4765-4E03CE833456}"/>
              </a:ext>
            </a:extLst>
          </p:cNvPr>
          <p:cNvSpPr/>
          <p:nvPr/>
        </p:nvSpPr>
        <p:spPr>
          <a:xfrm>
            <a:off x="-471184" y="277332"/>
            <a:ext cx="6360356"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dirty="0">
                <a:latin typeface="Arial" panose="020B0604020202020204" pitchFamily="34" charset="0"/>
                <a:cs typeface="Arial" panose="020B0604020202020204" pitchFamily="34" charset="0"/>
              </a:rPr>
              <a:t>Reflection and discussion</a:t>
            </a:r>
          </a:p>
        </p:txBody>
      </p:sp>
      <p:sp>
        <p:nvSpPr>
          <p:cNvPr id="3" name="TextBox 2">
            <a:extLst>
              <a:ext uri="{FF2B5EF4-FFF2-40B4-BE49-F238E27FC236}">
                <a16:creationId xmlns:a16="http://schemas.microsoft.com/office/drawing/2014/main" id="{B5C581AD-A118-E82B-D533-DF7BEBA13CEA}"/>
              </a:ext>
            </a:extLst>
          </p:cNvPr>
          <p:cNvSpPr txBox="1"/>
          <p:nvPr/>
        </p:nvSpPr>
        <p:spPr>
          <a:xfrm>
            <a:off x="9391226" y="6526144"/>
            <a:ext cx="1327574" cy="215444"/>
          </a:xfrm>
          <a:prstGeom prst="rect">
            <a:avLst/>
          </a:prstGeom>
          <a:noFill/>
        </p:spPr>
        <p:txBody>
          <a:bodyPr wrap="square">
            <a:spAutoFit/>
          </a:bodyPr>
          <a:lstStyle/>
          <a:p>
            <a:pPr>
              <a:lnSpc>
                <a:spcPct val="100000"/>
              </a:lnSpc>
              <a:spcAft>
                <a:spcPts val="1200"/>
              </a:spcAft>
            </a:pPr>
            <a:r>
              <a:rPr lang="en-NZ" sz="800" dirty="0">
                <a:latin typeface="Arial"/>
                <a:cs typeface="Arial"/>
              </a:rPr>
              <a:t>Image from: </a:t>
            </a:r>
            <a:r>
              <a:rPr lang="en-NZ" sz="800" dirty="0" err="1">
                <a:latin typeface="Arial"/>
                <a:cs typeface="Arial"/>
              </a:rPr>
              <a:t>Vecteezy</a:t>
            </a:r>
            <a:endParaRPr lang="en-NZ" sz="800" dirty="0">
              <a:latin typeface="Arial"/>
              <a:cs typeface="Arial"/>
            </a:endParaRPr>
          </a:p>
        </p:txBody>
      </p:sp>
    </p:spTree>
    <p:extLst>
      <p:ext uri="{BB962C8B-B14F-4D97-AF65-F5344CB8AC3E}">
        <p14:creationId xmlns:p14="http://schemas.microsoft.com/office/powerpoint/2010/main" val="133224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7F58-45A2-E1A5-120B-DE5E6A78E278}"/>
              </a:ext>
            </a:extLst>
          </p:cNvPr>
          <p:cNvSpPr>
            <a:spLocks noGrp="1"/>
          </p:cNvSpPr>
          <p:nvPr>
            <p:ph type="title"/>
          </p:nvPr>
        </p:nvSpPr>
        <p:spPr>
          <a:xfrm>
            <a:off x="338329" y="727644"/>
            <a:ext cx="10067543" cy="733495"/>
          </a:xfrm>
        </p:spPr>
        <p:txBody>
          <a:bodyPr>
            <a:normAutofit/>
          </a:bodyPr>
          <a:lstStyle/>
          <a:p>
            <a:r>
              <a:rPr lang="en-NZ">
                <a:solidFill>
                  <a:schemeClr val="bg1"/>
                </a:solidFill>
              </a:rPr>
              <a:t>What is the Science of Learning?</a:t>
            </a:r>
          </a:p>
        </p:txBody>
      </p:sp>
      <p:sp>
        <p:nvSpPr>
          <p:cNvPr id="3" name="Content Placeholder 2">
            <a:extLst>
              <a:ext uri="{FF2B5EF4-FFF2-40B4-BE49-F238E27FC236}">
                <a16:creationId xmlns:a16="http://schemas.microsoft.com/office/drawing/2014/main" id="{5957F15E-67C8-3D1D-8248-017F420182FD}"/>
              </a:ext>
            </a:extLst>
          </p:cNvPr>
          <p:cNvSpPr>
            <a:spLocks noGrp="1"/>
          </p:cNvSpPr>
          <p:nvPr>
            <p:ph type="body" sz="quarter" idx="13"/>
          </p:nvPr>
        </p:nvSpPr>
        <p:spPr>
          <a:xfrm>
            <a:off x="245287" y="1330512"/>
            <a:ext cx="11322716" cy="4799326"/>
          </a:xfrm>
        </p:spPr>
        <p:txBody>
          <a:bodyPr vert="horz" lIns="91440" tIns="45720" rIns="91440" bIns="45720" rtlCol="0" anchor="t">
            <a:normAutofit fontScale="92500"/>
          </a:bodyPr>
          <a:lstStyle/>
          <a:p>
            <a:pPr>
              <a:spcBef>
                <a:spcPts val="0"/>
              </a:spcBef>
              <a:spcAft>
                <a:spcPts val="1800"/>
              </a:spcAft>
            </a:pPr>
            <a:r>
              <a:rPr lang="en-US" sz="2400" dirty="0">
                <a:latin typeface="Arial" panose="020B0604020202020204" pitchFamily="34" charset="0"/>
                <a:cs typeface="Arial" panose="020B0604020202020204" pitchFamily="34" charset="0"/>
              </a:rPr>
              <a:t>Structured Literacy Approaches (SLA) include </a:t>
            </a:r>
            <a:r>
              <a:rPr lang="en-US" sz="2400" b="1" dirty="0">
                <a:latin typeface="Arial" panose="020B0604020202020204" pitchFamily="34" charset="0"/>
                <a:cs typeface="Arial" panose="020B0604020202020204" pitchFamily="34" charset="0"/>
              </a:rPr>
              <a:t>explicit instruction</a:t>
            </a:r>
            <a:r>
              <a:rPr lang="en-US" sz="2400" dirty="0">
                <a:latin typeface="Arial" panose="020B0604020202020204" pitchFamily="34" charset="0"/>
                <a:cs typeface="Arial" panose="020B0604020202020204" pitchFamily="34" charset="0"/>
              </a:rPr>
              <a:t> that follows a </a:t>
            </a:r>
            <a:r>
              <a:rPr lang="en-US" sz="2400" b="1" dirty="0">
                <a:latin typeface="Arial" panose="020B0604020202020204" pitchFamily="34" charset="0"/>
                <a:cs typeface="Arial" panose="020B0604020202020204" pitchFamily="34" charset="0"/>
              </a:rPr>
              <a:t>gradual release of responsibility</a:t>
            </a:r>
            <a:r>
              <a:rPr lang="en-US" sz="2400" dirty="0">
                <a:latin typeface="Arial" panose="020B0604020202020204" pitchFamily="34" charset="0"/>
                <a:cs typeface="Arial" panose="020B0604020202020204" pitchFamily="34" charset="0"/>
              </a:rPr>
              <a:t>.</a:t>
            </a:r>
          </a:p>
          <a:p>
            <a:pPr>
              <a:spcBef>
                <a:spcPts val="0"/>
              </a:spcBef>
              <a:spcAft>
                <a:spcPts val="1800"/>
              </a:spcAft>
            </a:pPr>
            <a:r>
              <a:rPr lang="en-US" sz="2400" dirty="0">
                <a:latin typeface="Arial" panose="020B0604020202020204" pitchFamily="34" charset="0"/>
                <a:cs typeface="Arial" panose="020B0604020202020204" pitchFamily="34" charset="0"/>
              </a:rPr>
              <a:t>SLA teaching </a:t>
            </a:r>
            <a:r>
              <a:rPr lang="en-US" sz="2400" b="1" dirty="0">
                <a:latin typeface="Arial" panose="020B0604020202020204" pitchFamily="34" charset="0"/>
                <a:cs typeface="Arial" panose="020B0604020202020204" pitchFamily="34" charset="0"/>
              </a:rPr>
              <a:t>structures learning from simple to complex </a:t>
            </a:r>
            <a:r>
              <a:rPr lang="en-US" sz="2400" dirty="0">
                <a:latin typeface="Arial" panose="020B0604020202020204" pitchFamily="34" charset="0"/>
                <a:cs typeface="Arial" panose="020B0604020202020204" pitchFamily="34" charset="0"/>
              </a:rPr>
              <a:t>by following a </a:t>
            </a:r>
            <a:r>
              <a:rPr lang="en-US" sz="2400" b="1" dirty="0">
                <a:latin typeface="Arial" panose="020B0604020202020204" pitchFamily="34" charset="0"/>
                <a:cs typeface="Arial" panose="020B0604020202020204" pitchFamily="34" charset="0"/>
              </a:rPr>
              <a:t>scope and sequence</a:t>
            </a:r>
            <a:r>
              <a:rPr lang="en-US" sz="2400" dirty="0">
                <a:latin typeface="Arial" panose="020B0604020202020204" pitchFamily="34" charset="0"/>
                <a:cs typeface="Arial" panose="020B0604020202020204" pitchFamily="34" charset="0"/>
              </a:rPr>
              <a:t>, which sets out what is taught and the order in which it is taught. Phonics scopes and sequences are more well known, but they apply to other aspects of literacy too.</a:t>
            </a:r>
          </a:p>
          <a:p>
            <a:pPr>
              <a:spcBef>
                <a:spcPts val="0"/>
              </a:spcBef>
              <a:spcAft>
                <a:spcPts val="1800"/>
              </a:spcAft>
            </a:pPr>
            <a:r>
              <a:rPr lang="en-US" sz="2400" dirty="0">
                <a:latin typeface="Arial" panose="020B0604020202020204" pitchFamily="34" charset="0"/>
                <a:cs typeface="Arial" panose="020B0604020202020204" pitchFamily="34" charset="0"/>
              </a:rPr>
              <a:t>Instructional decision making is </a:t>
            </a:r>
            <a:r>
              <a:rPr lang="en-US" sz="2400" b="1" dirty="0">
                <a:latin typeface="Arial" panose="020B0604020202020204" pitchFamily="34" charset="0"/>
                <a:cs typeface="Arial" panose="020B0604020202020204" pitchFamily="34" charset="0"/>
              </a:rPr>
              <a:t>driven by what teachers notice and </a:t>
            </a:r>
            <a:r>
              <a:rPr lang="en-US" sz="2400" b="1" dirty="0" err="1">
                <a:latin typeface="Arial" panose="020B0604020202020204" pitchFamily="34" charset="0"/>
                <a:cs typeface="Arial" panose="020B0604020202020204" pitchFamily="34" charset="0"/>
              </a:rPr>
              <a:t>recognise</a:t>
            </a:r>
            <a:r>
              <a:rPr lang="en-US" sz="2400" b="1" dirty="0">
                <a:latin typeface="Arial" panose="020B0604020202020204" pitchFamily="34" charset="0"/>
                <a:cs typeface="Arial" panose="020B0604020202020204" pitchFamily="34" charset="0"/>
              </a:rPr>
              <a:t> their learners doing</a:t>
            </a:r>
            <a:r>
              <a:rPr lang="en-US" sz="2400" dirty="0">
                <a:latin typeface="Arial" panose="020B0604020202020204" pitchFamily="34" charset="0"/>
                <a:cs typeface="Arial" panose="020B0604020202020204" pitchFamily="34" charset="0"/>
              </a:rPr>
              <a:t>. This happens informally as well as using formal assessment tools. </a:t>
            </a:r>
          </a:p>
          <a:p>
            <a:pPr>
              <a:spcBef>
                <a:spcPts val="0"/>
              </a:spcBef>
              <a:spcAft>
                <a:spcPts val="1800"/>
              </a:spcAft>
            </a:pPr>
            <a:r>
              <a:rPr lang="en-US" sz="2400" dirty="0">
                <a:latin typeface="Arial" panose="020B0604020202020204" pitchFamily="34" charset="0"/>
                <a:cs typeface="Arial" panose="020B0604020202020204" pitchFamily="34" charset="0"/>
              </a:rPr>
              <a:t>Lessons are structured and </a:t>
            </a:r>
            <a:r>
              <a:rPr lang="en-US" sz="2400" b="1" dirty="0">
                <a:latin typeface="Arial" panose="020B0604020202020204" pitchFamily="34" charset="0"/>
                <a:cs typeface="Arial" panose="020B0604020202020204" pitchFamily="34" charset="0"/>
              </a:rPr>
              <a:t>build on what has been taught previously</a:t>
            </a:r>
            <a:r>
              <a:rPr lang="en-US" sz="2400" dirty="0">
                <a:latin typeface="Arial" panose="020B0604020202020204" pitchFamily="34" charset="0"/>
                <a:cs typeface="Arial" panose="020B0604020202020204" pitchFamily="34" charset="0"/>
              </a:rPr>
              <a:t>, and lead into what will be taught next.</a:t>
            </a:r>
          </a:p>
          <a:p>
            <a:pPr>
              <a:spcBef>
                <a:spcPts val="0"/>
              </a:spcBef>
              <a:spcAft>
                <a:spcPts val="1800"/>
              </a:spcAft>
            </a:pPr>
            <a:r>
              <a:rPr lang="en-US" sz="2400" dirty="0">
                <a:latin typeface="Arial" panose="020B0604020202020204" pitchFamily="34" charset="0"/>
                <a:cs typeface="Arial" panose="020B0604020202020204" pitchFamily="34" charset="0"/>
              </a:rPr>
              <a:t>Teachers </a:t>
            </a:r>
            <a:r>
              <a:rPr lang="en-US" sz="2400" b="1" dirty="0">
                <a:latin typeface="Arial" panose="020B0604020202020204" pitchFamily="34" charset="0"/>
                <a:cs typeface="Arial" panose="020B0604020202020204" pitchFamily="34" charset="0"/>
              </a:rPr>
              <a:t>give feedback to ākonga immediately </a:t>
            </a:r>
            <a:r>
              <a:rPr lang="en-US" sz="2400" dirty="0">
                <a:latin typeface="Arial" panose="020B0604020202020204" pitchFamily="34" charset="0"/>
                <a:cs typeface="Arial" panose="020B0604020202020204" pitchFamily="34" charset="0"/>
              </a:rPr>
              <a:t>so that incorrect assumptions aren't embedded into their memory. </a:t>
            </a:r>
          </a:p>
        </p:txBody>
      </p:sp>
      <p:sp>
        <p:nvSpPr>
          <p:cNvPr id="11" name="Slide Number Placeholder 1">
            <a:extLst>
              <a:ext uri="{FF2B5EF4-FFF2-40B4-BE49-F238E27FC236}">
                <a16:creationId xmlns:a16="http://schemas.microsoft.com/office/drawing/2014/main" id="{69688E62-9674-B795-3C96-8E2DAC6DA377}"/>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27</a:t>
            </a:fld>
            <a:endParaRPr lang="en-NZ" dirty="0"/>
          </a:p>
        </p:txBody>
      </p:sp>
      <p:sp>
        <p:nvSpPr>
          <p:cNvPr id="7" name="Rectangle: Rounded Corners 6">
            <a:extLst>
              <a:ext uri="{FF2B5EF4-FFF2-40B4-BE49-F238E27FC236}">
                <a16:creationId xmlns:a16="http://schemas.microsoft.com/office/drawing/2014/main" id="{8E73E918-9FAC-0F52-B76D-ABE8175BED51}"/>
              </a:ext>
            </a:extLst>
          </p:cNvPr>
          <p:cNvSpPr/>
          <p:nvPr/>
        </p:nvSpPr>
        <p:spPr>
          <a:xfrm>
            <a:off x="-391671" y="275914"/>
            <a:ext cx="8958728"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dirty="0">
                <a:latin typeface="Arial"/>
                <a:cs typeface="Arial"/>
              </a:rPr>
              <a:t>What is a structured literacy approach?</a:t>
            </a:r>
          </a:p>
        </p:txBody>
      </p:sp>
    </p:spTree>
    <p:extLst>
      <p:ext uri="{BB962C8B-B14F-4D97-AF65-F5344CB8AC3E}">
        <p14:creationId xmlns:p14="http://schemas.microsoft.com/office/powerpoint/2010/main" val="2165956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B24902-1D36-3AAF-8CA6-34B05F002904}"/>
              </a:ext>
            </a:extLst>
          </p:cNvPr>
          <p:cNvSpPr>
            <a:spLocks noGrp="1"/>
          </p:cNvSpPr>
          <p:nvPr>
            <p:ph type="body" sz="quarter" idx="13"/>
          </p:nvPr>
        </p:nvSpPr>
        <p:spPr>
          <a:xfrm>
            <a:off x="403123" y="1459981"/>
            <a:ext cx="4444180" cy="4651821"/>
          </a:xfrm>
        </p:spPr>
        <p:txBody>
          <a:bodyPr vert="horz" lIns="91440" tIns="45720" rIns="91440" bIns="45720" rtlCol="0" anchor="t">
            <a:normAutofit fontScale="77500" lnSpcReduction="20000"/>
          </a:bodyPr>
          <a:lstStyle/>
          <a:p>
            <a:pPr marL="0" indent="0">
              <a:lnSpc>
                <a:spcPct val="110000"/>
              </a:lnSpc>
              <a:spcBef>
                <a:spcPts val="0"/>
              </a:spcBef>
              <a:spcAft>
                <a:spcPts val="2400"/>
              </a:spcAft>
              <a:buNone/>
            </a:pPr>
            <a:r>
              <a:rPr lang="en-NZ" sz="2800" dirty="0">
                <a:latin typeface="Arial" panose="020B0604020202020204" pitchFamily="34" charset="0"/>
                <a:cs typeface="Arial" panose="020B0604020202020204" pitchFamily="34" charset="0"/>
              </a:rPr>
              <a:t>Both the teacher and the learner are </a:t>
            </a:r>
            <a:r>
              <a:rPr lang="en-NZ" sz="2800" b="1" dirty="0">
                <a:latin typeface="Arial" panose="020B0604020202020204" pitchFamily="34" charset="0"/>
                <a:cs typeface="Arial" panose="020B0604020202020204" pitchFamily="34" charset="0"/>
              </a:rPr>
              <a:t>active participants </a:t>
            </a:r>
            <a:r>
              <a:rPr lang="en-NZ" sz="2800" dirty="0">
                <a:latin typeface="Arial" panose="020B0604020202020204" pitchFamily="34" charset="0"/>
                <a:cs typeface="Arial" panose="020B0604020202020204" pitchFamily="34" charset="0"/>
              </a:rPr>
              <a:t>in the explicit teaching process.</a:t>
            </a:r>
          </a:p>
          <a:p>
            <a:pPr marL="0" indent="0">
              <a:lnSpc>
                <a:spcPct val="110000"/>
              </a:lnSpc>
              <a:spcBef>
                <a:spcPts val="0"/>
              </a:spcBef>
              <a:spcAft>
                <a:spcPts val="2400"/>
              </a:spcAft>
              <a:buNone/>
            </a:pPr>
            <a:r>
              <a:rPr lang="en-NZ" sz="2800" dirty="0">
                <a:latin typeface="Arial" panose="020B0604020202020204" pitchFamily="34" charset="0"/>
                <a:cs typeface="Arial" panose="020B0604020202020204" pitchFamily="34" charset="0"/>
              </a:rPr>
              <a:t>The lesson sequence begins with revision and then moves through “</a:t>
            </a:r>
            <a:r>
              <a:rPr lang="en-NZ" sz="2800" b="1" dirty="0">
                <a:latin typeface="Arial" panose="020B0604020202020204" pitchFamily="34" charset="0"/>
                <a:cs typeface="Arial" panose="020B0604020202020204" pitchFamily="34" charset="0"/>
              </a:rPr>
              <a:t>I do</a:t>
            </a:r>
            <a:r>
              <a:rPr lang="en-NZ" sz="2800" dirty="0">
                <a:latin typeface="Arial" panose="020B0604020202020204" pitchFamily="34" charset="0"/>
                <a:cs typeface="Arial" panose="020B0604020202020204" pitchFamily="34" charset="0"/>
              </a:rPr>
              <a:t>”, “</a:t>
            </a:r>
            <a:r>
              <a:rPr lang="en-NZ" sz="2800" b="1" dirty="0">
                <a:latin typeface="Arial" panose="020B0604020202020204" pitchFamily="34" charset="0"/>
                <a:cs typeface="Arial" panose="020B0604020202020204" pitchFamily="34" charset="0"/>
              </a:rPr>
              <a:t>We do</a:t>
            </a:r>
            <a:r>
              <a:rPr lang="en-NZ" sz="2800" dirty="0">
                <a:latin typeface="Arial" panose="020B0604020202020204" pitchFamily="34" charset="0"/>
                <a:cs typeface="Arial" panose="020B0604020202020204" pitchFamily="34" charset="0"/>
              </a:rPr>
              <a:t>” and “</a:t>
            </a:r>
            <a:r>
              <a:rPr lang="en-NZ" sz="2800" b="1" dirty="0">
                <a:latin typeface="Arial" panose="020B0604020202020204" pitchFamily="34" charset="0"/>
                <a:cs typeface="Arial" panose="020B0604020202020204" pitchFamily="34" charset="0"/>
              </a:rPr>
              <a:t>You do</a:t>
            </a:r>
            <a:r>
              <a:rPr lang="en-NZ" sz="2800" dirty="0">
                <a:latin typeface="Arial" panose="020B0604020202020204" pitchFamily="34" charset="0"/>
                <a:cs typeface="Arial" panose="020B0604020202020204" pitchFamily="34" charset="0"/>
              </a:rPr>
              <a:t>” phases that transfer responsibility from the teacher to the learners.</a:t>
            </a:r>
          </a:p>
          <a:p>
            <a:pPr marL="0" indent="0">
              <a:lnSpc>
                <a:spcPct val="110000"/>
              </a:lnSpc>
              <a:spcBef>
                <a:spcPts val="0"/>
              </a:spcBef>
              <a:spcAft>
                <a:spcPts val="2400"/>
              </a:spcAft>
              <a:buNone/>
            </a:pPr>
            <a:r>
              <a:rPr lang="en-NZ" sz="2800" dirty="0">
                <a:latin typeface="Arial" panose="020B0604020202020204" pitchFamily="34" charset="0"/>
                <a:cs typeface="Arial" panose="020B0604020202020204" pitchFamily="34" charset="0"/>
              </a:rPr>
              <a:t>Literacy weaves across all learning areas. How could you apply this process to another area of the curriculum?</a:t>
            </a:r>
          </a:p>
          <a:p>
            <a:pPr>
              <a:lnSpc>
                <a:spcPct val="110000"/>
              </a:lnSpc>
              <a:spcBef>
                <a:spcPts val="0"/>
              </a:spcBef>
              <a:spcAft>
                <a:spcPts val="2400"/>
              </a:spcAft>
            </a:pPr>
            <a:endParaRPr lang="en-NZ" dirty="0">
              <a:latin typeface="Arial" panose="020B0604020202020204" pitchFamily="34" charset="0"/>
              <a:cs typeface="Arial" panose="020B0604020202020204" pitchFamily="34" charset="0"/>
            </a:endParaRPr>
          </a:p>
        </p:txBody>
      </p:sp>
      <p:pic>
        <p:nvPicPr>
          <p:cNvPr id="2" name="Picture 1" descr="A diagram of a diagram&#10;&#10;Description automatically generated">
            <a:extLst>
              <a:ext uri="{FF2B5EF4-FFF2-40B4-BE49-F238E27FC236}">
                <a16:creationId xmlns:a16="http://schemas.microsoft.com/office/drawing/2014/main" id="{8291FACF-86DA-9179-E9B0-E189C47F64C9}"/>
              </a:ext>
            </a:extLst>
          </p:cNvPr>
          <p:cNvPicPr>
            <a:picLocks noChangeAspect="1"/>
          </p:cNvPicPr>
          <p:nvPr/>
        </p:nvPicPr>
        <p:blipFill rotWithShape="1">
          <a:blip r:embed="rId3"/>
          <a:srcRect l="-1642" t="-2148" r="-1642" b="-2148"/>
          <a:stretch/>
        </p:blipFill>
        <p:spPr>
          <a:xfrm>
            <a:off x="5244771" y="1316230"/>
            <a:ext cx="5907728" cy="4554959"/>
          </a:xfrm>
          <a:prstGeom prst="rect">
            <a:avLst/>
          </a:prstGeom>
          <a:ln>
            <a:solidFill>
              <a:schemeClr val="tx1"/>
            </a:solidFill>
          </a:ln>
        </p:spPr>
      </p:pic>
      <p:sp>
        <p:nvSpPr>
          <p:cNvPr id="4" name="Rectangle: Rounded Corners 3">
            <a:extLst>
              <a:ext uri="{FF2B5EF4-FFF2-40B4-BE49-F238E27FC236}">
                <a16:creationId xmlns:a16="http://schemas.microsoft.com/office/drawing/2014/main" id="{72F6E1A7-C45D-A332-5997-C1B46851ECF8}"/>
              </a:ext>
            </a:extLst>
          </p:cNvPr>
          <p:cNvSpPr/>
          <p:nvPr/>
        </p:nvSpPr>
        <p:spPr>
          <a:xfrm>
            <a:off x="-391671" y="286798"/>
            <a:ext cx="4626214"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dirty="0">
                <a:latin typeface="Arial"/>
                <a:cs typeface="Arial"/>
              </a:rPr>
              <a:t>Lesson structure</a:t>
            </a:r>
          </a:p>
        </p:txBody>
      </p:sp>
      <p:sp>
        <p:nvSpPr>
          <p:cNvPr id="7" name="Slide Number Placeholder 1">
            <a:extLst>
              <a:ext uri="{FF2B5EF4-FFF2-40B4-BE49-F238E27FC236}">
                <a16:creationId xmlns:a16="http://schemas.microsoft.com/office/drawing/2014/main" id="{2A13906B-D7A7-252B-A3A1-6F5D141D4B1C}"/>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28</a:t>
            </a:fld>
            <a:endParaRPr lang="en-NZ" dirty="0"/>
          </a:p>
        </p:txBody>
      </p:sp>
    </p:spTree>
    <p:extLst>
      <p:ext uri="{BB962C8B-B14F-4D97-AF65-F5344CB8AC3E}">
        <p14:creationId xmlns:p14="http://schemas.microsoft.com/office/powerpoint/2010/main" val="3338746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B12D4A-5B0A-F1AA-81A8-42FA317887E0}"/>
              </a:ext>
            </a:extLst>
          </p:cNvPr>
          <p:cNvSpPr>
            <a:spLocks noGrp="1"/>
          </p:cNvSpPr>
          <p:nvPr>
            <p:ph type="sldNum" sz="quarter" idx="12"/>
          </p:nvPr>
        </p:nvSpPr>
        <p:spPr/>
        <p:txBody>
          <a:bodyPr/>
          <a:lstStyle/>
          <a:p>
            <a:fld id="{13468063-9C21-4834-88E3-ACB04C56D52D}" type="slidenum">
              <a:rPr lang="en-NZ" smtClean="0"/>
              <a:pPr/>
              <a:t>29</a:t>
            </a:fld>
            <a:endParaRPr lang="en-NZ"/>
          </a:p>
        </p:txBody>
      </p:sp>
      <p:sp>
        <p:nvSpPr>
          <p:cNvPr id="4" name="Text Placeholder 3">
            <a:extLst>
              <a:ext uri="{FF2B5EF4-FFF2-40B4-BE49-F238E27FC236}">
                <a16:creationId xmlns:a16="http://schemas.microsoft.com/office/drawing/2014/main" id="{028C1EB6-B4B5-C363-804E-4942611A5FD9}"/>
              </a:ext>
            </a:extLst>
          </p:cNvPr>
          <p:cNvSpPr>
            <a:spLocks noGrp="1"/>
          </p:cNvSpPr>
          <p:nvPr>
            <p:ph type="body" sz="quarter" idx="14"/>
          </p:nvPr>
        </p:nvSpPr>
        <p:spPr>
          <a:xfrm>
            <a:off x="285955" y="1301831"/>
            <a:ext cx="5709684" cy="3955120"/>
          </a:xfrm>
        </p:spPr>
        <p:txBody>
          <a:bodyPr vert="horz" lIns="91440" tIns="45720" rIns="91440" bIns="45720" rtlCol="0" anchor="t">
            <a:noAutofit/>
          </a:bodyPr>
          <a:lstStyle/>
          <a:p>
            <a:pPr marL="0" indent="0">
              <a:lnSpc>
                <a:spcPct val="100000"/>
              </a:lnSpc>
              <a:spcBef>
                <a:spcPts val="0"/>
              </a:spcBef>
              <a:spcAft>
                <a:spcPts val="1800"/>
              </a:spcAft>
              <a:buNone/>
            </a:pPr>
            <a:r>
              <a:rPr lang="en-NZ" sz="2400" dirty="0">
                <a:latin typeface="Arial" panose="020B0604020202020204" pitchFamily="34" charset="0"/>
                <a:cs typeface="Arial" panose="020B0604020202020204" pitchFamily="34" charset="0"/>
              </a:rPr>
              <a:t>Literacy teaching is not just the responsibility of primary teachers or of English teachers.</a:t>
            </a:r>
          </a:p>
          <a:p>
            <a:pPr marL="0" indent="0">
              <a:lnSpc>
                <a:spcPct val="100000"/>
              </a:lnSpc>
              <a:spcBef>
                <a:spcPts val="0"/>
              </a:spcBef>
              <a:spcAft>
                <a:spcPts val="1800"/>
              </a:spcAft>
              <a:buNone/>
            </a:pPr>
            <a:endParaRPr lang="en-NZ" sz="1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NZ" sz="2400" dirty="0">
                <a:latin typeface="Arial" panose="020B0604020202020204" pitchFamily="34" charset="0"/>
                <a:cs typeface="Arial" panose="020B0604020202020204" pitchFamily="34" charset="0"/>
              </a:rPr>
              <a:t>For example:</a:t>
            </a:r>
            <a:endParaRPr lang="en-NZ" sz="2400" dirty="0">
              <a:latin typeface="Arial" panose="020B0604020202020204" pitchFamily="34" charset="0"/>
              <a:ea typeface="Calibri"/>
              <a:cs typeface="Arial" panose="020B0604020202020204" pitchFamily="34" charset="0"/>
            </a:endParaRPr>
          </a:p>
          <a:p>
            <a:pPr marL="0" indent="0">
              <a:lnSpc>
                <a:spcPct val="100000"/>
              </a:lnSpc>
              <a:spcBef>
                <a:spcPts val="0"/>
              </a:spcBef>
              <a:spcAft>
                <a:spcPts val="1800"/>
              </a:spcAft>
              <a:buNone/>
            </a:pPr>
            <a:r>
              <a:rPr lang="en-NZ" sz="2400" b="1" dirty="0">
                <a:latin typeface="Arial" panose="020B0604020202020204" pitchFamily="34" charset="0"/>
                <a:cs typeface="Arial" panose="020B0604020202020204" pitchFamily="34" charset="0"/>
              </a:rPr>
              <a:t>PHOTOSYNTHESIS</a:t>
            </a:r>
          </a:p>
          <a:p>
            <a:pPr marL="0" indent="0">
              <a:lnSpc>
                <a:spcPct val="100000"/>
              </a:lnSpc>
              <a:spcBef>
                <a:spcPts val="0"/>
              </a:spcBef>
              <a:spcAft>
                <a:spcPts val="1800"/>
              </a:spcAft>
              <a:buNone/>
            </a:pPr>
            <a:endParaRPr lang="en-NZ" sz="100" b="1" dirty="0">
              <a:latin typeface="Arial" panose="020B0604020202020204" pitchFamily="34" charset="0"/>
              <a:ea typeface="Calibri"/>
              <a:cs typeface="Arial" panose="020B0604020202020204" pitchFamily="34" charset="0"/>
            </a:endParaRPr>
          </a:p>
          <a:p>
            <a:pPr marL="0" indent="0">
              <a:lnSpc>
                <a:spcPct val="100000"/>
              </a:lnSpc>
              <a:spcBef>
                <a:spcPts val="0"/>
              </a:spcBef>
              <a:spcAft>
                <a:spcPts val="1800"/>
              </a:spcAft>
              <a:buNone/>
            </a:pPr>
            <a:r>
              <a:rPr lang="en-NZ" sz="2400" dirty="0">
                <a:latin typeface="Arial" panose="020B0604020202020204" pitchFamily="34" charset="0"/>
                <a:cs typeface="Arial" panose="020B0604020202020204" pitchFamily="34" charset="0"/>
              </a:rPr>
              <a:t>If it is a word students need in your subject, then you need to explicitly teach it. </a:t>
            </a:r>
            <a:endParaRPr lang="en-US" sz="24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2400" b="1"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41DDD70-DAD0-5154-155B-2F6E63DB0FA6}"/>
              </a:ext>
            </a:extLst>
          </p:cNvPr>
          <p:cNvSpPr/>
          <p:nvPr/>
        </p:nvSpPr>
        <p:spPr>
          <a:xfrm>
            <a:off x="-371076" y="281207"/>
            <a:ext cx="8089047"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dirty="0">
                <a:latin typeface="Arial"/>
                <a:cs typeface="Arial"/>
              </a:rPr>
              <a:t>All teachers are teachers of literacy</a:t>
            </a:r>
            <a:endParaRPr lang="en-US" dirty="0"/>
          </a:p>
        </p:txBody>
      </p:sp>
      <p:pic>
        <p:nvPicPr>
          <p:cNvPr id="9218" name="Picture 2" descr="Kōwhai ngutu-kākā crowned winner of 2023 Favourite Native Plant vote • New  Zealand Plant Conservation Network">
            <a:extLst>
              <a:ext uri="{FF2B5EF4-FFF2-40B4-BE49-F238E27FC236}">
                <a16:creationId xmlns:a16="http://schemas.microsoft.com/office/drawing/2014/main" id="{36A63081-4C7E-9C5D-86FF-97710AD0D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85" y="1987092"/>
            <a:ext cx="5159597" cy="3444031"/>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C51427D-7D08-CB97-5868-2A9956317908}"/>
              </a:ext>
            </a:extLst>
          </p:cNvPr>
          <p:cNvGrpSpPr/>
          <p:nvPr/>
        </p:nvGrpSpPr>
        <p:grpSpPr>
          <a:xfrm>
            <a:off x="7479723" y="1"/>
            <a:ext cx="3727806" cy="4716902"/>
            <a:chOff x="7703466" y="1"/>
            <a:chExt cx="3727806" cy="4716902"/>
          </a:xfrm>
        </p:grpSpPr>
        <p:sp>
          <p:nvSpPr>
            <p:cNvPr id="10" name="Freeform: Shape 9">
              <a:extLst>
                <a:ext uri="{FF2B5EF4-FFF2-40B4-BE49-F238E27FC236}">
                  <a16:creationId xmlns:a16="http://schemas.microsoft.com/office/drawing/2014/main" id="{80691F55-19BE-49E3-8B67-49C6C3E5FD3E}"/>
                </a:ext>
              </a:extLst>
            </p:cNvPr>
            <p:cNvSpPr/>
            <p:nvPr/>
          </p:nvSpPr>
          <p:spPr>
            <a:xfrm>
              <a:off x="8375510" y="1"/>
              <a:ext cx="3055762" cy="4716902"/>
            </a:xfrm>
            <a:custGeom>
              <a:avLst/>
              <a:gdLst>
                <a:gd name="connsiteX0" fmla="*/ 433577 w 3907205"/>
                <a:gd name="connsiteY0" fmla="*/ 0 h 4257675"/>
                <a:gd name="connsiteX1" fmla="*/ 166877 w 3907205"/>
                <a:gd name="connsiteY1" fmla="*/ 1333500 h 4257675"/>
                <a:gd name="connsiteX2" fmla="*/ 1605152 w 3907205"/>
                <a:gd name="connsiteY2" fmla="*/ 1104900 h 4257675"/>
                <a:gd name="connsiteX3" fmla="*/ 2119502 w 3907205"/>
                <a:gd name="connsiteY3" fmla="*/ 1638300 h 4257675"/>
                <a:gd name="connsiteX4" fmla="*/ 1700402 w 3907205"/>
                <a:gd name="connsiteY4" fmla="*/ 2343150 h 4257675"/>
                <a:gd name="connsiteX5" fmla="*/ 871727 w 3907205"/>
                <a:gd name="connsiteY5" fmla="*/ 2238375 h 4257675"/>
                <a:gd name="connsiteX6" fmla="*/ 4952 w 3907205"/>
                <a:gd name="connsiteY6" fmla="*/ 2809875 h 4257675"/>
                <a:gd name="connsiteX7" fmla="*/ 595502 w 3907205"/>
                <a:gd name="connsiteY7" fmla="*/ 3638550 h 4257675"/>
                <a:gd name="connsiteX8" fmla="*/ 2138552 w 3907205"/>
                <a:gd name="connsiteY8" fmla="*/ 3952875 h 4257675"/>
                <a:gd name="connsiteX9" fmla="*/ 2871977 w 3907205"/>
                <a:gd name="connsiteY9" fmla="*/ 3343275 h 4257675"/>
                <a:gd name="connsiteX10" fmla="*/ 3834002 w 3907205"/>
                <a:gd name="connsiteY10" fmla="*/ 3362325 h 4257675"/>
                <a:gd name="connsiteX11" fmla="*/ 3767327 w 3907205"/>
                <a:gd name="connsiteY11" fmla="*/ 4257675 h 4257675"/>
                <a:gd name="connsiteX0" fmla="*/ 428626 w 3902254"/>
                <a:gd name="connsiteY0" fmla="*/ 0 h 4257675"/>
                <a:gd name="connsiteX1" fmla="*/ 161926 w 3902254"/>
                <a:gd name="connsiteY1" fmla="*/ 1333500 h 4257675"/>
                <a:gd name="connsiteX2" fmla="*/ 1600201 w 3902254"/>
                <a:gd name="connsiteY2" fmla="*/ 1104900 h 4257675"/>
                <a:gd name="connsiteX3" fmla="*/ 2114551 w 3902254"/>
                <a:gd name="connsiteY3" fmla="*/ 1638300 h 4257675"/>
                <a:gd name="connsiteX4" fmla="*/ 1695451 w 3902254"/>
                <a:gd name="connsiteY4" fmla="*/ 2343150 h 4257675"/>
                <a:gd name="connsiteX5" fmla="*/ 588283 w 3902254"/>
                <a:gd name="connsiteY5" fmla="*/ 2195696 h 4257675"/>
                <a:gd name="connsiteX6" fmla="*/ 1 w 3902254"/>
                <a:gd name="connsiteY6" fmla="*/ 2809875 h 4257675"/>
                <a:gd name="connsiteX7" fmla="*/ 590551 w 3902254"/>
                <a:gd name="connsiteY7" fmla="*/ 3638550 h 4257675"/>
                <a:gd name="connsiteX8" fmla="*/ 2133601 w 3902254"/>
                <a:gd name="connsiteY8" fmla="*/ 3952875 h 4257675"/>
                <a:gd name="connsiteX9" fmla="*/ 2867026 w 3902254"/>
                <a:gd name="connsiteY9" fmla="*/ 3343275 h 4257675"/>
                <a:gd name="connsiteX10" fmla="*/ 3829051 w 3902254"/>
                <a:gd name="connsiteY10" fmla="*/ 3362325 h 4257675"/>
                <a:gd name="connsiteX11" fmla="*/ 3762376 w 3902254"/>
                <a:gd name="connsiteY11" fmla="*/ 4257675 h 4257675"/>
                <a:gd name="connsiteX0" fmla="*/ 513384 w 3987012"/>
                <a:gd name="connsiteY0" fmla="*/ 0 h 4257675"/>
                <a:gd name="connsiteX1" fmla="*/ 246684 w 3987012"/>
                <a:gd name="connsiteY1" fmla="*/ 1333500 h 4257675"/>
                <a:gd name="connsiteX2" fmla="*/ 1684959 w 3987012"/>
                <a:gd name="connsiteY2" fmla="*/ 1104900 h 4257675"/>
                <a:gd name="connsiteX3" fmla="*/ 2199309 w 3987012"/>
                <a:gd name="connsiteY3" fmla="*/ 1638300 h 4257675"/>
                <a:gd name="connsiteX4" fmla="*/ 1780209 w 3987012"/>
                <a:gd name="connsiteY4" fmla="*/ 2343150 h 4257675"/>
                <a:gd name="connsiteX5" fmla="*/ 673041 w 3987012"/>
                <a:gd name="connsiteY5" fmla="*/ 2195696 h 4257675"/>
                <a:gd name="connsiteX6" fmla="*/ 0 w 3987012"/>
                <a:gd name="connsiteY6" fmla="*/ 3057414 h 4257675"/>
                <a:gd name="connsiteX7" fmla="*/ 675309 w 3987012"/>
                <a:gd name="connsiteY7" fmla="*/ 3638550 h 4257675"/>
                <a:gd name="connsiteX8" fmla="*/ 2218359 w 3987012"/>
                <a:gd name="connsiteY8" fmla="*/ 3952875 h 4257675"/>
                <a:gd name="connsiteX9" fmla="*/ 2951784 w 3987012"/>
                <a:gd name="connsiteY9" fmla="*/ 3343275 h 4257675"/>
                <a:gd name="connsiteX10" fmla="*/ 3913809 w 3987012"/>
                <a:gd name="connsiteY10" fmla="*/ 3362325 h 4257675"/>
                <a:gd name="connsiteX11" fmla="*/ 3847134 w 3987012"/>
                <a:gd name="connsiteY11" fmla="*/ 4257675 h 4257675"/>
                <a:gd name="connsiteX0" fmla="*/ 513384 w 3987012"/>
                <a:gd name="connsiteY0" fmla="*/ 0 h 4257675"/>
                <a:gd name="connsiteX1" fmla="*/ 246684 w 3987012"/>
                <a:gd name="connsiteY1" fmla="*/ 1333500 h 4257675"/>
                <a:gd name="connsiteX2" fmla="*/ 1684959 w 3987012"/>
                <a:gd name="connsiteY2" fmla="*/ 1104900 h 4257675"/>
                <a:gd name="connsiteX3" fmla="*/ 2199309 w 3987012"/>
                <a:gd name="connsiteY3" fmla="*/ 1638300 h 4257675"/>
                <a:gd name="connsiteX4" fmla="*/ 1780209 w 3987012"/>
                <a:gd name="connsiteY4" fmla="*/ 2343150 h 4257675"/>
                <a:gd name="connsiteX5" fmla="*/ 673041 w 3987012"/>
                <a:gd name="connsiteY5" fmla="*/ 2460306 h 4257675"/>
                <a:gd name="connsiteX6" fmla="*/ 0 w 3987012"/>
                <a:gd name="connsiteY6" fmla="*/ 3057414 h 4257675"/>
                <a:gd name="connsiteX7" fmla="*/ 675309 w 3987012"/>
                <a:gd name="connsiteY7" fmla="*/ 3638550 h 4257675"/>
                <a:gd name="connsiteX8" fmla="*/ 2218359 w 3987012"/>
                <a:gd name="connsiteY8" fmla="*/ 3952875 h 4257675"/>
                <a:gd name="connsiteX9" fmla="*/ 2951784 w 3987012"/>
                <a:gd name="connsiteY9" fmla="*/ 3343275 h 4257675"/>
                <a:gd name="connsiteX10" fmla="*/ 3913809 w 3987012"/>
                <a:gd name="connsiteY10" fmla="*/ 3362325 h 4257675"/>
                <a:gd name="connsiteX11" fmla="*/ 3847134 w 3987012"/>
                <a:gd name="connsiteY11" fmla="*/ 4257675 h 4257675"/>
                <a:gd name="connsiteX0" fmla="*/ 513418 w 3987046"/>
                <a:gd name="connsiteY0" fmla="*/ 0 h 4257675"/>
                <a:gd name="connsiteX1" fmla="*/ 246718 w 3987046"/>
                <a:gd name="connsiteY1" fmla="*/ 1333500 h 4257675"/>
                <a:gd name="connsiteX2" fmla="*/ 1684993 w 3987046"/>
                <a:gd name="connsiteY2" fmla="*/ 1104900 h 4257675"/>
                <a:gd name="connsiteX3" fmla="*/ 2199343 w 3987046"/>
                <a:gd name="connsiteY3" fmla="*/ 1638300 h 4257675"/>
                <a:gd name="connsiteX4" fmla="*/ 1780243 w 3987046"/>
                <a:gd name="connsiteY4" fmla="*/ 2343150 h 4257675"/>
                <a:gd name="connsiteX5" fmla="*/ 673075 w 3987046"/>
                <a:gd name="connsiteY5" fmla="*/ 2460306 h 4257675"/>
                <a:gd name="connsiteX6" fmla="*/ 34 w 3987046"/>
                <a:gd name="connsiteY6" fmla="*/ 3057414 h 4257675"/>
                <a:gd name="connsiteX7" fmla="*/ 651126 w 3987046"/>
                <a:gd name="connsiteY7" fmla="*/ 4073877 h 4257675"/>
                <a:gd name="connsiteX8" fmla="*/ 2218393 w 3987046"/>
                <a:gd name="connsiteY8" fmla="*/ 3952875 h 4257675"/>
                <a:gd name="connsiteX9" fmla="*/ 2951818 w 3987046"/>
                <a:gd name="connsiteY9" fmla="*/ 3343275 h 4257675"/>
                <a:gd name="connsiteX10" fmla="*/ 3913843 w 3987046"/>
                <a:gd name="connsiteY10" fmla="*/ 3362325 h 4257675"/>
                <a:gd name="connsiteX11" fmla="*/ 3847168 w 3987046"/>
                <a:gd name="connsiteY11" fmla="*/ 4257675 h 4257675"/>
                <a:gd name="connsiteX0" fmla="*/ 513419 w 3987047"/>
                <a:gd name="connsiteY0" fmla="*/ 0 h 4257675"/>
                <a:gd name="connsiteX1" fmla="*/ 246719 w 3987047"/>
                <a:gd name="connsiteY1" fmla="*/ 1333500 h 4257675"/>
                <a:gd name="connsiteX2" fmla="*/ 1684994 w 3987047"/>
                <a:gd name="connsiteY2" fmla="*/ 1104900 h 4257675"/>
                <a:gd name="connsiteX3" fmla="*/ 2199344 w 3987047"/>
                <a:gd name="connsiteY3" fmla="*/ 1638300 h 4257675"/>
                <a:gd name="connsiteX4" fmla="*/ 1780244 w 3987047"/>
                <a:gd name="connsiteY4" fmla="*/ 2343150 h 4257675"/>
                <a:gd name="connsiteX5" fmla="*/ 673076 w 3987047"/>
                <a:gd name="connsiteY5" fmla="*/ 2460306 h 4257675"/>
                <a:gd name="connsiteX6" fmla="*/ 35 w 3987047"/>
                <a:gd name="connsiteY6" fmla="*/ 3057414 h 4257675"/>
                <a:gd name="connsiteX7" fmla="*/ 651127 w 3987047"/>
                <a:gd name="connsiteY7" fmla="*/ 4073877 h 4257675"/>
                <a:gd name="connsiteX8" fmla="*/ 2242611 w 3987047"/>
                <a:gd name="connsiteY8" fmla="*/ 4063841 h 4257675"/>
                <a:gd name="connsiteX9" fmla="*/ 2951819 w 3987047"/>
                <a:gd name="connsiteY9" fmla="*/ 3343275 h 4257675"/>
                <a:gd name="connsiteX10" fmla="*/ 3913844 w 3987047"/>
                <a:gd name="connsiteY10" fmla="*/ 3362325 h 4257675"/>
                <a:gd name="connsiteX11" fmla="*/ 3847169 w 3987047"/>
                <a:gd name="connsiteY11" fmla="*/ 4257675 h 4257675"/>
                <a:gd name="connsiteX0" fmla="*/ 513419 w 4043156"/>
                <a:gd name="connsiteY0" fmla="*/ 0 h 4257675"/>
                <a:gd name="connsiteX1" fmla="*/ 246719 w 4043156"/>
                <a:gd name="connsiteY1" fmla="*/ 1333500 h 4257675"/>
                <a:gd name="connsiteX2" fmla="*/ 1684994 w 4043156"/>
                <a:gd name="connsiteY2" fmla="*/ 1104900 h 4257675"/>
                <a:gd name="connsiteX3" fmla="*/ 2199344 w 4043156"/>
                <a:gd name="connsiteY3" fmla="*/ 1638300 h 4257675"/>
                <a:gd name="connsiteX4" fmla="*/ 1780244 w 4043156"/>
                <a:gd name="connsiteY4" fmla="*/ 2343150 h 4257675"/>
                <a:gd name="connsiteX5" fmla="*/ 673076 w 4043156"/>
                <a:gd name="connsiteY5" fmla="*/ 2460306 h 4257675"/>
                <a:gd name="connsiteX6" fmla="*/ 35 w 4043156"/>
                <a:gd name="connsiteY6" fmla="*/ 3057414 h 4257675"/>
                <a:gd name="connsiteX7" fmla="*/ 651127 w 4043156"/>
                <a:gd name="connsiteY7" fmla="*/ 4073877 h 4257675"/>
                <a:gd name="connsiteX8" fmla="*/ 2242611 w 4043156"/>
                <a:gd name="connsiteY8" fmla="*/ 4063841 h 4257675"/>
                <a:gd name="connsiteX9" fmla="*/ 2951819 w 4043156"/>
                <a:gd name="connsiteY9" fmla="*/ 3343275 h 4257675"/>
                <a:gd name="connsiteX10" fmla="*/ 3986494 w 4043156"/>
                <a:gd name="connsiteY10" fmla="*/ 3148930 h 4257675"/>
                <a:gd name="connsiteX11" fmla="*/ 3847169 w 4043156"/>
                <a:gd name="connsiteY11" fmla="*/ 4257675 h 4257675"/>
                <a:gd name="connsiteX0" fmla="*/ 513419 w 4111806"/>
                <a:gd name="connsiteY0" fmla="*/ 0 h 4206460"/>
                <a:gd name="connsiteX1" fmla="*/ 246719 w 4111806"/>
                <a:gd name="connsiteY1" fmla="*/ 1333500 h 4206460"/>
                <a:gd name="connsiteX2" fmla="*/ 1684994 w 4111806"/>
                <a:gd name="connsiteY2" fmla="*/ 1104900 h 4206460"/>
                <a:gd name="connsiteX3" fmla="*/ 2199344 w 4111806"/>
                <a:gd name="connsiteY3" fmla="*/ 1638300 h 4206460"/>
                <a:gd name="connsiteX4" fmla="*/ 1780244 w 4111806"/>
                <a:gd name="connsiteY4" fmla="*/ 2343150 h 4206460"/>
                <a:gd name="connsiteX5" fmla="*/ 673076 w 4111806"/>
                <a:gd name="connsiteY5" fmla="*/ 2460306 h 4206460"/>
                <a:gd name="connsiteX6" fmla="*/ 35 w 4111806"/>
                <a:gd name="connsiteY6" fmla="*/ 3057414 h 4206460"/>
                <a:gd name="connsiteX7" fmla="*/ 651127 w 4111806"/>
                <a:gd name="connsiteY7" fmla="*/ 4073877 h 4206460"/>
                <a:gd name="connsiteX8" fmla="*/ 2242611 w 4111806"/>
                <a:gd name="connsiteY8" fmla="*/ 4063841 h 4206460"/>
                <a:gd name="connsiteX9" fmla="*/ 2951819 w 4111806"/>
                <a:gd name="connsiteY9" fmla="*/ 3343275 h 4206460"/>
                <a:gd name="connsiteX10" fmla="*/ 3986494 w 4111806"/>
                <a:gd name="connsiteY10" fmla="*/ 3148930 h 4206460"/>
                <a:gd name="connsiteX11" fmla="*/ 4040903 w 4111806"/>
                <a:gd name="connsiteY11" fmla="*/ 4206460 h 4206460"/>
                <a:gd name="connsiteX0" fmla="*/ 513419 w 4111806"/>
                <a:gd name="connsiteY0" fmla="*/ 0 h 4206460"/>
                <a:gd name="connsiteX1" fmla="*/ 246719 w 4111806"/>
                <a:gd name="connsiteY1" fmla="*/ 1333500 h 4206460"/>
                <a:gd name="connsiteX2" fmla="*/ 1684994 w 4111806"/>
                <a:gd name="connsiteY2" fmla="*/ 1104900 h 4206460"/>
                <a:gd name="connsiteX3" fmla="*/ 2199344 w 4111806"/>
                <a:gd name="connsiteY3" fmla="*/ 1638300 h 4206460"/>
                <a:gd name="connsiteX4" fmla="*/ 1780244 w 4111806"/>
                <a:gd name="connsiteY4" fmla="*/ 2343150 h 4206460"/>
                <a:gd name="connsiteX5" fmla="*/ 673076 w 4111806"/>
                <a:gd name="connsiteY5" fmla="*/ 2460306 h 4206460"/>
                <a:gd name="connsiteX6" fmla="*/ 35 w 4111806"/>
                <a:gd name="connsiteY6" fmla="*/ 3057414 h 4206460"/>
                <a:gd name="connsiteX7" fmla="*/ 651127 w 4111806"/>
                <a:gd name="connsiteY7" fmla="*/ 4073877 h 4206460"/>
                <a:gd name="connsiteX8" fmla="*/ 2242611 w 4111806"/>
                <a:gd name="connsiteY8" fmla="*/ 4063841 h 4206460"/>
                <a:gd name="connsiteX9" fmla="*/ 3000253 w 4111806"/>
                <a:gd name="connsiteY9" fmla="*/ 3146951 h 4206460"/>
                <a:gd name="connsiteX10" fmla="*/ 3986494 w 4111806"/>
                <a:gd name="connsiteY10" fmla="*/ 3148930 h 4206460"/>
                <a:gd name="connsiteX11" fmla="*/ 4040903 w 4111806"/>
                <a:gd name="connsiteY11" fmla="*/ 4206460 h 4206460"/>
                <a:gd name="connsiteX0" fmla="*/ 513419 w 4111806"/>
                <a:gd name="connsiteY0" fmla="*/ 0 h 4206460"/>
                <a:gd name="connsiteX1" fmla="*/ 222502 w 4111806"/>
                <a:gd name="connsiteY1" fmla="*/ 1051818 h 4206460"/>
                <a:gd name="connsiteX2" fmla="*/ 1684994 w 4111806"/>
                <a:gd name="connsiteY2" fmla="*/ 1104900 h 4206460"/>
                <a:gd name="connsiteX3" fmla="*/ 2199344 w 4111806"/>
                <a:gd name="connsiteY3" fmla="*/ 1638300 h 4206460"/>
                <a:gd name="connsiteX4" fmla="*/ 1780244 w 4111806"/>
                <a:gd name="connsiteY4" fmla="*/ 2343150 h 4206460"/>
                <a:gd name="connsiteX5" fmla="*/ 673076 w 4111806"/>
                <a:gd name="connsiteY5" fmla="*/ 2460306 h 4206460"/>
                <a:gd name="connsiteX6" fmla="*/ 35 w 4111806"/>
                <a:gd name="connsiteY6" fmla="*/ 3057414 h 4206460"/>
                <a:gd name="connsiteX7" fmla="*/ 651127 w 4111806"/>
                <a:gd name="connsiteY7" fmla="*/ 4073877 h 4206460"/>
                <a:gd name="connsiteX8" fmla="*/ 2242611 w 4111806"/>
                <a:gd name="connsiteY8" fmla="*/ 4063841 h 4206460"/>
                <a:gd name="connsiteX9" fmla="*/ 3000253 w 4111806"/>
                <a:gd name="connsiteY9" fmla="*/ 3146951 h 4206460"/>
                <a:gd name="connsiteX10" fmla="*/ 3986494 w 4111806"/>
                <a:gd name="connsiteY10" fmla="*/ 3148930 h 4206460"/>
                <a:gd name="connsiteX11" fmla="*/ 4040903 w 4111806"/>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498028 w 3958707"/>
                <a:gd name="connsiteY7" fmla="*/ 4073877 h 4206460"/>
                <a:gd name="connsiteX8" fmla="*/ 2089512 w 3958707"/>
                <a:gd name="connsiteY8" fmla="*/ 4063841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55015 w 3958707"/>
                <a:gd name="connsiteY7" fmla="*/ 3945840 h 4206460"/>
                <a:gd name="connsiteX8" fmla="*/ 2089512 w 3958707"/>
                <a:gd name="connsiteY8" fmla="*/ 4063841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18690 w 3958707"/>
                <a:gd name="connsiteY7" fmla="*/ 3971448 h 4206460"/>
                <a:gd name="connsiteX8" fmla="*/ 2089512 w 3958707"/>
                <a:gd name="connsiteY8" fmla="*/ 4063841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18690 w 3958707"/>
                <a:gd name="connsiteY7" fmla="*/ 3971448 h 4206460"/>
                <a:gd name="connsiteX8" fmla="*/ 2198488 w 3958707"/>
                <a:gd name="connsiteY8" fmla="*/ 3884589 h 4206460"/>
                <a:gd name="connsiteX9" fmla="*/ 2847154 w 3958707"/>
                <a:gd name="connsiteY9" fmla="*/ 3146951 h 4206460"/>
                <a:gd name="connsiteX10" fmla="*/ 3833395 w 3958707"/>
                <a:gd name="connsiteY10" fmla="*/ 3148930 h 4206460"/>
                <a:gd name="connsiteX11" fmla="*/ 3887804 w 3958707"/>
                <a:gd name="connsiteY11" fmla="*/ 4206460 h 4206460"/>
                <a:gd name="connsiteX0" fmla="*/ 360320 w 3958707"/>
                <a:gd name="connsiteY0" fmla="*/ 0 h 4206460"/>
                <a:gd name="connsiteX1" fmla="*/ 69403 w 3958707"/>
                <a:gd name="connsiteY1" fmla="*/ 1051818 h 4206460"/>
                <a:gd name="connsiteX2" fmla="*/ 1531895 w 3958707"/>
                <a:gd name="connsiteY2" fmla="*/ 1104900 h 4206460"/>
                <a:gd name="connsiteX3" fmla="*/ 2046245 w 3958707"/>
                <a:gd name="connsiteY3" fmla="*/ 1638300 h 4206460"/>
                <a:gd name="connsiteX4" fmla="*/ 1627145 w 3958707"/>
                <a:gd name="connsiteY4" fmla="*/ 2343150 h 4206460"/>
                <a:gd name="connsiteX5" fmla="*/ 519977 w 3958707"/>
                <a:gd name="connsiteY5" fmla="*/ 2460306 h 4206460"/>
                <a:gd name="connsiteX6" fmla="*/ 64888 w 3958707"/>
                <a:gd name="connsiteY6" fmla="*/ 3048878 h 4206460"/>
                <a:gd name="connsiteX7" fmla="*/ 1018690 w 3958707"/>
                <a:gd name="connsiteY7" fmla="*/ 3971448 h 4206460"/>
                <a:gd name="connsiteX8" fmla="*/ 2198488 w 3958707"/>
                <a:gd name="connsiteY8" fmla="*/ 3884589 h 4206460"/>
                <a:gd name="connsiteX9" fmla="*/ 2701853 w 3958707"/>
                <a:gd name="connsiteY9" fmla="*/ 3053057 h 4206460"/>
                <a:gd name="connsiteX10" fmla="*/ 3833395 w 3958707"/>
                <a:gd name="connsiteY10" fmla="*/ 3148930 h 4206460"/>
                <a:gd name="connsiteX11" fmla="*/ 3887804 w 3958707"/>
                <a:gd name="connsiteY11" fmla="*/ 4206460 h 4206460"/>
                <a:gd name="connsiteX0" fmla="*/ 360320 w 3909207"/>
                <a:gd name="connsiteY0" fmla="*/ 0 h 4206460"/>
                <a:gd name="connsiteX1" fmla="*/ 69403 w 3909207"/>
                <a:gd name="connsiteY1" fmla="*/ 1051818 h 4206460"/>
                <a:gd name="connsiteX2" fmla="*/ 1531895 w 3909207"/>
                <a:gd name="connsiteY2" fmla="*/ 1104900 h 4206460"/>
                <a:gd name="connsiteX3" fmla="*/ 2046245 w 3909207"/>
                <a:gd name="connsiteY3" fmla="*/ 1638300 h 4206460"/>
                <a:gd name="connsiteX4" fmla="*/ 1627145 w 3909207"/>
                <a:gd name="connsiteY4" fmla="*/ 2343150 h 4206460"/>
                <a:gd name="connsiteX5" fmla="*/ 519977 w 3909207"/>
                <a:gd name="connsiteY5" fmla="*/ 2460306 h 4206460"/>
                <a:gd name="connsiteX6" fmla="*/ 64888 w 3909207"/>
                <a:gd name="connsiteY6" fmla="*/ 3048878 h 4206460"/>
                <a:gd name="connsiteX7" fmla="*/ 1018690 w 3909207"/>
                <a:gd name="connsiteY7" fmla="*/ 3971448 h 4206460"/>
                <a:gd name="connsiteX8" fmla="*/ 2198488 w 3909207"/>
                <a:gd name="connsiteY8" fmla="*/ 3884589 h 4206460"/>
                <a:gd name="connsiteX9" fmla="*/ 2701853 w 3909207"/>
                <a:gd name="connsiteY9" fmla="*/ 3053057 h 4206460"/>
                <a:gd name="connsiteX10" fmla="*/ 3518576 w 3909207"/>
                <a:gd name="connsiteY10" fmla="*/ 2739210 h 4206460"/>
                <a:gd name="connsiteX11" fmla="*/ 3887804 w 3909207"/>
                <a:gd name="connsiteY11" fmla="*/ 4206460 h 4206460"/>
                <a:gd name="connsiteX0" fmla="*/ 360320 w 3963126"/>
                <a:gd name="connsiteY0" fmla="*/ 0 h 4206460"/>
                <a:gd name="connsiteX1" fmla="*/ 69403 w 3963126"/>
                <a:gd name="connsiteY1" fmla="*/ 1051818 h 4206460"/>
                <a:gd name="connsiteX2" fmla="*/ 1531895 w 3963126"/>
                <a:gd name="connsiteY2" fmla="*/ 1104900 h 4206460"/>
                <a:gd name="connsiteX3" fmla="*/ 2046245 w 3963126"/>
                <a:gd name="connsiteY3" fmla="*/ 1638300 h 4206460"/>
                <a:gd name="connsiteX4" fmla="*/ 1627145 w 3963126"/>
                <a:gd name="connsiteY4" fmla="*/ 2343150 h 4206460"/>
                <a:gd name="connsiteX5" fmla="*/ 519977 w 3963126"/>
                <a:gd name="connsiteY5" fmla="*/ 2460306 h 4206460"/>
                <a:gd name="connsiteX6" fmla="*/ 64888 w 3963126"/>
                <a:gd name="connsiteY6" fmla="*/ 3048878 h 4206460"/>
                <a:gd name="connsiteX7" fmla="*/ 1018690 w 3963126"/>
                <a:gd name="connsiteY7" fmla="*/ 3971448 h 4206460"/>
                <a:gd name="connsiteX8" fmla="*/ 2198488 w 3963126"/>
                <a:gd name="connsiteY8" fmla="*/ 3884589 h 4206460"/>
                <a:gd name="connsiteX9" fmla="*/ 2701853 w 3963126"/>
                <a:gd name="connsiteY9" fmla="*/ 3053057 h 4206460"/>
                <a:gd name="connsiteX10" fmla="*/ 3518576 w 3963126"/>
                <a:gd name="connsiteY10" fmla="*/ 2739210 h 4206460"/>
                <a:gd name="connsiteX11" fmla="*/ 3887804 w 3963126"/>
                <a:gd name="connsiteY11" fmla="*/ 4206460 h 4206460"/>
                <a:gd name="connsiteX0" fmla="*/ 360320 w 4025844"/>
                <a:gd name="connsiteY0" fmla="*/ 0 h 4069887"/>
                <a:gd name="connsiteX1" fmla="*/ 69403 w 4025844"/>
                <a:gd name="connsiteY1" fmla="*/ 1051818 h 4069887"/>
                <a:gd name="connsiteX2" fmla="*/ 1531895 w 4025844"/>
                <a:gd name="connsiteY2" fmla="*/ 1104900 h 4069887"/>
                <a:gd name="connsiteX3" fmla="*/ 2046245 w 4025844"/>
                <a:gd name="connsiteY3" fmla="*/ 1638300 h 4069887"/>
                <a:gd name="connsiteX4" fmla="*/ 1627145 w 4025844"/>
                <a:gd name="connsiteY4" fmla="*/ 2343150 h 4069887"/>
                <a:gd name="connsiteX5" fmla="*/ 519977 w 4025844"/>
                <a:gd name="connsiteY5" fmla="*/ 2460306 h 4069887"/>
                <a:gd name="connsiteX6" fmla="*/ 64888 w 4025844"/>
                <a:gd name="connsiteY6" fmla="*/ 3048878 h 4069887"/>
                <a:gd name="connsiteX7" fmla="*/ 1018690 w 4025844"/>
                <a:gd name="connsiteY7" fmla="*/ 3971448 h 4069887"/>
                <a:gd name="connsiteX8" fmla="*/ 2198488 w 4025844"/>
                <a:gd name="connsiteY8" fmla="*/ 3884589 h 4069887"/>
                <a:gd name="connsiteX9" fmla="*/ 2701853 w 4025844"/>
                <a:gd name="connsiteY9" fmla="*/ 3053057 h 4069887"/>
                <a:gd name="connsiteX10" fmla="*/ 3518576 w 4025844"/>
                <a:gd name="connsiteY10" fmla="*/ 2739210 h 4069887"/>
                <a:gd name="connsiteX11" fmla="*/ 3972564 w 4025844"/>
                <a:gd name="connsiteY11" fmla="*/ 4069887 h 4069887"/>
                <a:gd name="connsiteX0" fmla="*/ 360320 w 3972564"/>
                <a:gd name="connsiteY0" fmla="*/ 0 h 4069887"/>
                <a:gd name="connsiteX1" fmla="*/ 69403 w 3972564"/>
                <a:gd name="connsiteY1" fmla="*/ 1051818 h 4069887"/>
                <a:gd name="connsiteX2" fmla="*/ 1531895 w 3972564"/>
                <a:gd name="connsiteY2" fmla="*/ 1104900 h 4069887"/>
                <a:gd name="connsiteX3" fmla="*/ 2046245 w 3972564"/>
                <a:gd name="connsiteY3" fmla="*/ 1638300 h 4069887"/>
                <a:gd name="connsiteX4" fmla="*/ 1627145 w 3972564"/>
                <a:gd name="connsiteY4" fmla="*/ 2343150 h 4069887"/>
                <a:gd name="connsiteX5" fmla="*/ 519977 w 3972564"/>
                <a:gd name="connsiteY5" fmla="*/ 2460306 h 4069887"/>
                <a:gd name="connsiteX6" fmla="*/ 64888 w 3972564"/>
                <a:gd name="connsiteY6" fmla="*/ 3048878 h 4069887"/>
                <a:gd name="connsiteX7" fmla="*/ 1018690 w 3972564"/>
                <a:gd name="connsiteY7" fmla="*/ 3971448 h 4069887"/>
                <a:gd name="connsiteX8" fmla="*/ 2198488 w 3972564"/>
                <a:gd name="connsiteY8" fmla="*/ 3884589 h 4069887"/>
                <a:gd name="connsiteX9" fmla="*/ 2701853 w 3972564"/>
                <a:gd name="connsiteY9" fmla="*/ 3053057 h 4069887"/>
                <a:gd name="connsiteX10" fmla="*/ 3518576 w 3972564"/>
                <a:gd name="connsiteY10" fmla="*/ 2739210 h 4069887"/>
                <a:gd name="connsiteX11" fmla="*/ 3972564 w 3972564"/>
                <a:gd name="connsiteY11" fmla="*/ 4069887 h 4069887"/>
                <a:gd name="connsiteX0" fmla="*/ 320242 w 3932486"/>
                <a:gd name="connsiteY0" fmla="*/ 0 h 4069887"/>
                <a:gd name="connsiteX1" fmla="*/ 77758 w 3932486"/>
                <a:gd name="connsiteY1" fmla="*/ 1347727 h 4069887"/>
                <a:gd name="connsiteX2" fmla="*/ 1491817 w 3932486"/>
                <a:gd name="connsiteY2" fmla="*/ 1104900 h 4069887"/>
                <a:gd name="connsiteX3" fmla="*/ 2006167 w 3932486"/>
                <a:gd name="connsiteY3" fmla="*/ 1638300 h 4069887"/>
                <a:gd name="connsiteX4" fmla="*/ 1587067 w 3932486"/>
                <a:gd name="connsiteY4" fmla="*/ 2343150 h 4069887"/>
                <a:gd name="connsiteX5" fmla="*/ 479899 w 3932486"/>
                <a:gd name="connsiteY5" fmla="*/ 2460306 h 4069887"/>
                <a:gd name="connsiteX6" fmla="*/ 24810 w 3932486"/>
                <a:gd name="connsiteY6" fmla="*/ 3048878 h 4069887"/>
                <a:gd name="connsiteX7" fmla="*/ 978612 w 3932486"/>
                <a:gd name="connsiteY7" fmla="*/ 3971448 h 4069887"/>
                <a:gd name="connsiteX8" fmla="*/ 2158410 w 3932486"/>
                <a:gd name="connsiteY8" fmla="*/ 3884589 h 4069887"/>
                <a:gd name="connsiteX9" fmla="*/ 2661775 w 3932486"/>
                <a:gd name="connsiteY9" fmla="*/ 3053057 h 4069887"/>
                <a:gd name="connsiteX10" fmla="*/ 3478498 w 3932486"/>
                <a:gd name="connsiteY10" fmla="*/ 2739210 h 4069887"/>
                <a:gd name="connsiteX11" fmla="*/ 3932486 w 3932486"/>
                <a:gd name="connsiteY11" fmla="*/ 4069887 h 4069887"/>
                <a:gd name="connsiteX0" fmla="*/ 310426 w 3922670"/>
                <a:gd name="connsiteY0" fmla="*/ 0 h 4069887"/>
                <a:gd name="connsiteX1" fmla="*/ 148665 w 3922670"/>
                <a:gd name="connsiteY1" fmla="*/ 1347727 h 4069887"/>
                <a:gd name="connsiteX2" fmla="*/ 1482001 w 3922670"/>
                <a:gd name="connsiteY2" fmla="*/ 1104900 h 4069887"/>
                <a:gd name="connsiteX3" fmla="*/ 1996351 w 3922670"/>
                <a:gd name="connsiteY3" fmla="*/ 1638300 h 4069887"/>
                <a:gd name="connsiteX4" fmla="*/ 1577251 w 3922670"/>
                <a:gd name="connsiteY4" fmla="*/ 2343150 h 4069887"/>
                <a:gd name="connsiteX5" fmla="*/ 470083 w 3922670"/>
                <a:gd name="connsiteY5" fmla="*/ 2460306 h 4069887"/>
                <a:gd name="connsiteX6" fmla="*/ 14994 w 3922670"/>
                <a:gd name="connsiteY6" fmla="*/ 3048878 h 4069887"/>
                <a:gd name="connsiteX7" fmla="*/ 968796 w 3922670"/>
                <a:gd name="connsiteY7" fmla="*/ 3971448 h 4069887"/>
                <a:gd name="connsiteX8" fmla="*/ 2148594 w 3922670"/>
                <a:gd name="connsiteY8" fmla="*/ 3884589 h 4069887"/>
                <a:gd name="connsiteX9" fmla="*/ 2651959 w 3922670"/>
                <a:gd name="connsiteY9" fmla="*/ 3053057 h 4069887"/>
                <a:gd name="connsiteX10" fmla="*/ 3468682 w 3922670"/>
                <a:gd name="connsiteY10" fmla="*/ 2739210 h 4069887"/>
                <a:gd name="connsiteX11" fmla="*/ 3922670 w 3922670"/>
                <a:gd name="connsiteY11" fmla="*/ 4069887 h 4069887"/>
                <a:gd name="connsiteX0" fmla="*/ 310425 w 3922669"/>
                <a:gd name="connsiteY0" fmla="*/ 0 h 4069887"/>
                <a:gd name="connsiteX1" fmla="*/ 148664 w 3922669"/>
                <a:gd name="connsiteY1" fmla="*/ 1347727 h 4069887"/>
                <a:gd name="connsiteX2" fmla="*/ 1320555 w 3922669"/>
                <a:gd name="connsiteY2" fmla="*/ 979708 h 4069887"/>
                <a:gd name="connsiteX3" fmla="*/ 1996350 w 3922669"/>
                <a:gd name="connsiteY3" fmla="*/ 1638300 h 4069887"/>
                <a:gd name="connsiteX4" fmla="*/ 1577250 w 3922669"/>
                <a:gd name="connsiteY4" fmla="*/ 2343150 h 4069887"/>
                <a:gd name="connsiteX5" fmla="*/ 470082 w 3922669"/>
                <a:gd name="connsiteY5" fmla="*/ 2460306 h 4069887"/>
                <a:gd name="connsiteX6" fmla="*/ 14993 w 3922669"/>
                <a:gd name="connsiteY6" fmla="*/ 3048878 h 4069887"/>
                <a:gd name="connsiteX7" fmla="*/ 968795 w 3922669"/>
                <a:gd name="connsiteY7" fmla="*/ 3971448 h 4069887"/>
                <a:gd name="connsiteX8" fmla="*/ 2148593 w 3922669"/>
                <a:gd name="connsiteY8" fmla="*/ 3884589 h 4069887"/>
                <a:gd name="connsiteX9" fmla="*/ 2651958 w 3922669"/>
                <a:gd name="connsiteY9" fmla="*/ 3053057 h 4069887"/>
                <a:gd name="connsiteX10" fmla="*/ 3468681 w 3922669"/>
                <a:gd name="connsiteY10" fmla="*/ 2739210 h 4069887"/>
                <a:gd name="connsiteX11" fmla="*/ 3922669 w 3922669"/>
                <a:gd name="connsiteY11" fmla="*/ 4069887 h 4069887"/>
                <a:gd name="connsiteX0" fmla="*/ 310425 w 3922669"/>
                <a:gd name="connsiteY0" fmla="*/ 0 h 4069887"/>
                <a:gd name="connsiteX1" fmla="*/ 148664 w 3922669"/>
                <a:gd name="connsiteY1" fmla="*/ 1347727 h 4069887"/>
                <a:gd name="connsiteX2" fmla="*/ 1320555 w 3922669"/>
                <a:gd name="connsiteY2" fmla="*/ 979708 h 4069887"/>
                <a:gd name="connsiteX3" fmla="*/ 1996350 w 3922669"/>
                <a:gd name="connsiteY3" fmla="*/ 1638300 h 4069887"/>
                <a:gd name="connsiteX4" fmla="*/ 1577250 w 3922669"/>
                <a:gd name="connsiteY4" fmla="*/ 2343150 h 4069887"/>
                <a:gd name="connsiteX5" fmla="*/ 470082 w 3922669"/>
                <a:gd name="connsiteY5" fmla="*/ 2460306 h 4069887"/>
                <a:gd name="connsiteX6" fmla="*/ 14993 w 3922669"/>
                <a:gd name="connsiteY6" fmla="*/ 3048878 h 4069887"/>
                <a:gd name="connsiteX7" fmla="*/ 968795 w 3922669"/>
                <a:gd name="connsiteY7" fmla="*/ 3971448 h 4069887"/>
                <a:gd name="connsiteX8" fmla="*/ 2148593 w 3922669"/>
                <a:gd name="connsiteY8" fmla="*/ 3884589 h 4069887"/>
                <a:gd name="connsiteX9" fmla="*/ 2651958 w 3922669"/>
                <a:gd name="connsiteY9" fmla="*/ 3053057 h 4069887"/>
                <a:gd name="connsiteX10" fmla="*/ 3468681 w 3922669"/>
                <a:gd name="connsiteY10" fmla="*/ 2739210 h 4069887"/>
                <a:gd name="connsiteX11" fmla="*/ 3922669 w 3922669"/>
                <a:gd name="connsiteY11" fmla="*/ 4069887 h 4069887"/>
                <a:gd name="connsiteX0" fmla="*/ 317782 w 3930026"/>
                <a:gd name="connsiteY0" fmla="*/ 0 h 4069887"/>
                <a:gd name="connsiteX1" fmla="*/ 156021 w 3930026"/>
                <a:gd name="connsiteY1" fmla="*/ 1347727 h 4069887"/>
                <a:gd name="connsiteX2" fmla="*/ 1327912 w 3930026"/>
                <a:gd name="connsiteY2" fmla="*/ 979708 h 4069887"/>
                <a:gd name="connsiteX3" fmla="*/ 2003707 w 3930026"/>
                <a:gd name="connsiteY3" fmla="*/ 1638300 h 4069887"/>
                <a:gd name="connsiteX4" fmla="*/ 1584607 w 3930026"/>
                <a:gd name="connsiteY4" fmla="*/ 2343150 h 4069887"/>
                <a:gd name="connsiteX5" fmla="*/ 477439 w 3930026"/>
                <a:gd name="connsiteY5" fmla="*/ 2460306 h 4069887"/>
                <a:gd name="connsiteX6" fmla="*/ 22350 w 3930026"/>
                <a:gd name="connsiteY6" fmla="*/ 3048878 h 4069887"/>
                <a:gd name="connsiteX7" fmla="*/ 976152 w 3930026"/>
                <a:gd name="connsiteY7" fmla="*/ 3971448 h 4069887"/>
                <a:gd name="connsiteX8" fmla="*/ 2155950 w 3930026"/>
                <a:gd name="connsiteY8" fmla="*/ 3884589 h 4069887"/>
                <a:gd name="connsiteX9" fmla="*/ 2659315 w 3930026"/>
                <a:gd name="connsiteY9" fmla="*/ 3053057 h 4069887"/>
                <a:gd name="connsiteX10" fmla="*/ 3476038 w 3930026"/>
                <a:gd name="connsiteY10" fmla="*/ 2739210 h 4069887"/>
                <a:gd name="connsiteX11" fmla="*/ 3930026 w 3930026"/>
                <a:gd name="connsiteY11" fmla="*/ 4069887 h 4069887"/>
                <a:gd name="connsiteX0" fmla="*/ 310425 w 3922669"/>
                <a:gd name="connsiteY0" fmla="*/ 0 h 4069887"/>
                <a:gd name="connsiteX1" fmla="*/ 213242 w 3922669"/>
                <a:gd name="connsiteY1" fmla="*/ 1256678 h 4069887"/>
                <a:gd name="connsiteX2" fmla="*/ 1320555 w 3922669"/>
                <a:gd name="connsiteY2" fmla="*/ 979708 h 4069887"/>
                <a:gd name="connsiteX3" fmla="*/ 1996350 w 3922669"/>
                <a:gd name="connsiteY3" fmla="*/ 1638300 h 4069887"/>
                <a:gd name="connsiteX4" fmla="*/ 1577250 w 3922669"/>
                <a:gd name="connsiteY4" fmla="*/ 2343150 h 4069887"/>
                <a:gd name="connsiteX5" fmla="*/ 470082 w 3922669"/>
                <a:gd name="connsiteY5" fmla="*/ 2460306 h 4069887"/>
                <a:gd name="connsiteX6" fmla="*/ 14993 w 3922669"/>
                <a:gd name="connsiteY6" fmla="*/ 3048878 h 4069887"/>
                <a:gd name="connsiteX7" fmla="*/ 968795 w 3922669"/>
                <a:gd name="connsiteY7" fmla="*/ 3971448 h 4069887"/>
                <a:gd name="connsiteX8" fmla="*/ 2148593 w 3922669"/>
                <a:gd name="connsiteY8" fmla="*/ 3884589 h 4069887"/>
                <a:gd name="connsiteX9" fmla="*/ 2651958 w 3922669"/>
                <a:gd name="connsiteY9" fmla="*/ 3053057 h 4069887"/>
                <a:gd name="connsiteX10" fmla="*/ 3468681 w 3922669"/>
                <a:gd name="connsiteY10" fmla="*/ 2739210 h 4069887"/>
                <a:gd name="connsiteX11" fmla="*/ 3922669 w 3922669"/>
                <a:gd name="connsiteY11" fmla="*/ 4069887 h 4069887"/>
                <a:gd name="connsiteX0" fmla="*/ 295454 w 3907698"/>
                <a:gd name="connsiteY0" fmla="*/ 0 h 4232998"/>
                <a:gd name="connsiteX1" fmla="*/ 198271 w 3907698"/>
                <a:gd name="connsiteY1" fmla="*/ 1256678 h 4232998"/>
                <a:gd name="connsiteX2" fmla="*/ 1305584 w 3907698"/>
                <a:gd name="connsiteY2" fmla="*/ 979708 h 4232998"/>
                <a:gd name="connsiteX3" fmla="*/ 1981379 w 3907698"/>
                <a:gd name="connsiteY3" fmla="*/ 1638300 h 4232998"/>
                <a:gd name="connsiteX4" fmla="*/ 1562279 w 3907698"/>
                <a:gd name="connsiteY4" fmla="*/ 2343150 h 4232998"/>
                <a:gd name="connsiteX5" fmla="*/ 455111 w 3907698"/>
                <a:gd name="connsiteY5" fmla="*/ 2460306 h 4232998"/>
                <a:gd name="connsiteX6" fmla="*/ 22 w 3907698"/>
                <a:gd name="connsiteY6" fmla="*/ 3048878 h 4232998"/>
                <a:gd name="connsiteX7" fmla="*/ 469488 w 3907698"/>
                <a:gd name="connsiteY7" fmla="*/ 4193380 h 4232998"/>
                <a:gd name="connsiteX8" fmla="*/ 2133622 w 3907698"/>
                <a:gd name="connsiteY8" fmla="*/ 3884589 h 4232998"/>
                <a:gd name="connsiteX9" fmla="*/ 2636987 w 3907698"/>
                <a:gd name="connsiteY9" fmla="*/ 3053057 h 4232998"/>
                <a:gd name="connsiteX10" fmla="*/ 3453710 w 3907698"/>
                <a:gd name="connsiteY10" fmla="*/ 2739210 h 4232998"/>
                <a:gd name="connsiteX11" fmla="*/ 3907698 w 3907698"/>
                <a:gd name="connsiteY11" fmla="*/ 4069887 h 4232998"/>
                <a:gd name="connsiteX0" fmla="*/ 296793 w 3909037"/>
                <a:gd name="connsiteY0" fmla="*/ 0 h 4209735"/>
                <a:gd name="connsiteX1" fmla="*/ 199610 w 3909037"/>
                <a:gd name="connsiteY1" fmla="*/ 1256678 h 4209735"/>
                <a:gd name="connsiteX2" fmla="*/ 1306923 w 3909037"/>
                <a:gd name="connsiteY2" fmla="*/ 979708 h 4209735"/>
                <a:gd name="connsiteX3" fmla="*/ 1982718 w 3909037"/>
                <a:gd name="connsiteY3" fmla="*/ 1638300 h 4209735"/>
                <a:gd name="connsiteX4" fmla="*/ 1563618 w 3909037"/>
                <a:gd name="connsiteY4" fmla="*/ 2343150 h 4209735"/>
                <a:gd name="connsiteX5" fmla="*/ 456450 w 3909037"/>
                <a:gd name="connsiteY5" fmla="*/ 2460306 h 4209735"/>
                <a:gd name="connsiteX6" fmla="*/ 1361 w 3909037"/>
                <a:gd name="connsiteY6" fmla="*/ 3048878 h 4209735"/>
                <a:gd name="connsiteX7" fmla="*/ 579803 w 3909037"/>
                <a:gd name="connsiteY7" fmla="*/ 4167773 h 4209735"/>
                <a:gd name="connsiteX8" fmla="*/ 2134961 w 3909037"/>
                <a:gd name="connsiteY8" fmla="*/ 3884589 h 4209735"/>
                <a:gd name="connsiteX9" fmla="*/ 2638326 w 3909037"/>
                <a:gd name="connsiteY9" fmla="*/ 3053057 h 4209735"/>
                <a:gd name="connsiteX10" fmla="*/ 3455049 w 3909037"/>
                <a:gd name="connsiteY10" fmla="*/ 2739210 h 4209735"/>
                <a:gd name="connsiteX11" fmla="*/ 3909037 w 3909037"/>
                <a:gd name="connsiteY11" fmla="*/ 4069887 h 4209735"/>
                <a:gd name="connsiteX0" fmla="*/ 272313 w 3884557"/>
                <a:gd name="connsiteY0" fmla="*/ 0 h 4189326"/>
                <a:gd name="connsiteX1" fmla="*/ 175130 w 3884557"/>
                <a:gd name="connsiteY1" fmla="*/ 1256678 h 4189326"/>
                <a:gd name="connsiteX2" fmla="*/ 1282443 w 3884557"/>
                <a:gd name="connsiteY2" fmla="*/ 979708 h 4189326"/>
                <a:gd name="connsiteX3" fmla="*/ 1958238 w 3884557"/>
                <a:gd name="connsiteY3" fmla="*/ 1638300 h 4189326"/>
                <a:gd name="connsiteX4" fmla="*/ 1539138 w 3884557"/>
                <a:gd name="connsiteY4" fmla="*/ 2343150 h 4189326"/>
                <a:gd name="connsiteX5" fmla="*/ 431970 w 3884557"/>
                <a:gd name="connsiteY5" fmla="*/ 2460306 h 4189326"/>
                <a:gd name="connsiteX6" fmla="*/ 61640 w 3884557"/>
                <a:gd name="connsiteY6" fmla="*/ 3373239 h 4189326"/>
                <a:gd name="connsiteX7" fmla="*/ 555323 w 3884557"/>
                <a:gd name="connsiteY7" fmla="*/ 4167773 h 4189326"/>
                <a:gd name="connsiteX8" fmla="*/ 2110481 w 3884557"/>
                <a:gd name="connsiteY8" fmla="*/ 3884589 h 4189326"/>
                <a:gd name="connsiteX9" fmla="*/ 2613846 w 3884557"/>
                <a:gd name="connsiteY9" fmla="*/ 3053057 h 4189326"/>
                <a:gd name="connsiteX10" fmla="*/ 3430569 w 3884557"/>
                <a:gd name="connsiteY10" fmla="*/ 2739210 h 4189326"/>
                <a:gd name="connsiteX11" fmla="*/ 3884557 w 3884557"/>
                <a:gd name="connsiteY11" fmla="*/ 4069887 h 4189326"/>
                <a:gd name="connsiteX0" fmla="*/ 272313 w 3884557"/>
                <a:gd name="connsiteY0" fmla="*/ 0 h 4157760"/>
                <a:gd name="connsiteX1" fmla="*/ 175130 w 3884557"/>
                <a:gd name="connsiteY1" fmla="*/ 1256678 h 4157760"/>
                <a:gd name="connsiteX2" fmla="*/ 1282443 w 3884557"/>
                <a:gd name="connsiteY2" fmla="*/ 979708 h 4157760"/>
                <a:gd name="connsiteX3" fmla="*/ 1958238 w 3884557"/>
                <a:gd name="connsiteY3" fmla="*/ 1638300 h 4157760"/>
                <a:gd name="connsiteX4" fmla="*/ 1539138 w 3884557"/>
                <a:gd name="connsiteY4" fmla="*/ 2343150 h 4157760"/>
                <a:gd name="connsiteX5" fmla="*/ 431970 w 3884557"/>
                <a:gd name="connsiteY5" fmla="*/ 2460306 h 4157760"/>
                <a:gd name="connsiteX6" fmla="*/ 61640 w 3884557"/>
                <a:gd name="connsiteY6" fmla="*/ 3373239 h 4157760"/>
                <a:gd name="connsiteX7" fmla="*/ 894358 w 3884557"/>
                <a:gd name="connsiteY7" fmla="*/ 4133630 h 4157760"/>
                <a:gd name="connsiteX8" fmla="*/ 2110481 w 3884557"/>
                <a:gd name="connsiteY8" fmla="*/ 3884589 h 4157760"/>
                <a:gd name="connsiteX9" fmla="*/ 2613846 w 3884557"/>
                <a:gd name="connsiteY9" fmla="*/ 3053057 h 4157760"/>
                <a:gd name="connsiteX10" fmla="*/ 3430569 w 3884557"/>
                <a:gd name="connsiteY10" fmla="*/ 2739210 h 4157760"/>
                <a:gd name="connsiteX11" fmla="*/ 3884557 w 3884557"/>
                <a:gd name="connsiteY11" fmla="*/ 4069887 h 4157760"/>
                <a:gd name="connsiteX0" fmla="*/ 272313 w 3884557"/>
                <a:gd name="connsiteY0" fmla="*/ 0 h 4134063"/>
                <a:gd name="connsiteX1" fmla="*/ 175130 w 3884557"/>
                <a:gd name="connsiteY1" fmla="*/ 1256678 h 4134063"/>
                <a:gd name="connsiteX2" fmla="*/ 1282443 w 3884557"/>
                <a:gd name="connsiteY2" fmla="*/ 979708 h 4134063"/>
                <a:gd name="connsiteX3" fmla="*/ 1958238 w 3884557"/>
                <a:gd name="connsiteY3" fmla="*/ 1638300 h 4134063"/>
                <a:gd name="connsiteX4" fmla="*/ 1539138 w 3884557"/>
                <a:gd name="connsiteY4" fmla="*/ 2343150 h 4134063"/>
                <a:gd name="connsiteX5" fmla="*/ 431970 w 3884557"/>
                <a:gd name="connsiteY5" fmla="*/ 2460306 h 4134063"/>
                <a:gd name="connsiteX6" fmla="*/ 61640 w 3884557"/>
                <a:gd name="connsiteY6" fmla="*/ 3373239 h 4134063"/>
                <a:gd name="connsiteX7" fmla="*/ 894358 w 3884557"/>
                <a:gd name="connsiteY7" fmla="*/ 4133630 h 4134063"/>
                <a:gd name="connsiteX8" fmla="*/ 2110481 w 3884557"/>
                <a:gd name="connsiteY8" fmla="*/ 3884589 h 4134063"/>
                <a:gd name="connsiteX9" fmla="*/ 2613846 w 3884557"/>
                <a:gd name="connsiteY9" fmla="*/ 3053057 h 4134063"/>
                <a:gd name="connsiteX10" fmla="*/ 3430569 w 3884557"/>
                <a:gd name="connsiteY10" fmla="*/ 2739210 h 4134063"/>
                <a:gd name="connsiteX11" fmla="*/ 3884557 w 3884557"/>
                <a:gd name="connsiteY11" fmla="*/ 4069887 h 4134063"/>
                <a:gd name="connsiteX0" fmla="*/ 272313 w 3884557"/>
                <a:gd name="connsiteY0" fmla="*/ 0 h 4193776"/>
                <a:gd name="connsiteX1" fmla="*/ 175130 w 3884557"/>
                <a:gd name="connsiteY1" fmla="*/ 1256678 h 4193776"/>
                <a:gd name="connsiteX2" fmla="*/ 1282443 w 3884557"/>
                <a:gd name="connsiteY2" fmla="*/ 979708 h 4193776"/>
                <a:gd name="connsiteX3" fmla="*/ 1958238 w 3884557"/>
                <a:gd name="connsiteY3" fmla="*/ 1638300 h 4193776"/>
                <a:gd name="connsiteX4" fmla="*/ 1539138 w 3884557"/>
                <a:gd name="connsiteY4" fmla="*/ 2343150 h 4193776"/>
                <a:gd name="connsiteX5" fmla="*/ 431970 w 3884557"/>
                <a:gd name="connsiteY5" fmla="*/ 2460306 h 4193776"/>
                <a:gd name="connsiteX6" fmla="*/ 61640 w 3884557"/>
                <a:gd name="connsiteY6" fmla="*/ 3373239 h 4193776"/>
                <a:gd name="connsiteX7" fmla="*/ 1088092 w 3884557"/>
                <a:gd name="connsiteY7" fmla="*/ 4193381 h 4193776"/>
                <a:gd name="connsiteX8" fmla="*/ 2110481 w 3884557"/>
                <a:gd name="connsiteY8" fmla="*/ 3884589 h 4193776"/>
                <a:gd name="connsiteX9" fmla="*/ 2613846 w 3884557"/>
                <a:gd name="connsiteY9" fmla="*/ 3053057 h 4193776"/>
                <a:gd name="connsiteX10" fmla="*/ 3430569 w 3884557"/>
                <a:gd name="connsiteY10" fmla="*/ 2739210 h 4193776"/>
                <a:gd name="connsiteX11" fmla="*/ 3884557 w 3884557"/>
                <a:gd name="connsiteY11" fmla="*/ 4069887 h 4193776"/>
                <a:gd name="connsiteX0" fmla="*/ 272313 w 3884557"/>
                <a:gd name="connsiteY0" fmla="*/ 0 h 4213321"/>
                <a:gd name="connsiteX1" fmla="*/ 175130 w 3884557"/>
                <a:gd name="connsiteY1" fmla="*/ 1256678 h 4213321"/>
                <a:gd name="connsiteX2" fmla="*/ 1282443 w 3884557"/>
                <a:gd name="connsiteY2" fmla="*/ 979708 h 4213321"/>
                <a:gd name="connsiteX3" fmla="*/ 1958238 w 3884557"/>
                <a:gd name="connsiteY3" fmla="*/ 1638300 h 4213321"/>
                <a:gd name="connsiteX4" fmla="*/ 1539138 w 3884557"/>
                <a:gd name="connsiteY4" fmla="*/ 2343150 h 4213321"/>
                <a:gd name="connsiteX5" fmla="*/ 431970 w 3884557"/>
                <a:gd name="connsiteY5" fmla="*/ 2460306 h 4213321"/>
                <a:gd name="connsiteX6" fmla="*/ 61640 w 3884557"/>
                <a:gd name="connsiteY6" fmla="*/ 3373239 h 4213321"/>
                <a:gd name="connsiteX7" fmla="*/ 1088092 w 3884557"/>
                <a:gd name="connsiteY7" fmla="*/ 4193381 h 4213321"/>
                <a:gd name="connsiteX8" fmla="*/ 2110480 w 3884557"/>
                <a:gd name="connsiteY8" fmla="*/ 3884589 h 4213321"/>
                <a:gd name="connsiteX9" fmla="*/ 2613846 w 3884557"/>
                <a:gd name="connsiteY9" fmla="*/ 3053057 h 4213321"/>
                <a:gd name="connsiteX10" fmla="*/ 3430569 w 3884557"/>
                <a:gd name="connsiteY10" fmla="*/ 2739210 h 4213321"/>
                <a:gd name="connsiteX11" fmla="*/ 3884557 w 3884557"/>
                <a:gd name="connsiteY11" fmla="*/ 4069887 h 4213321"/>
                <a:gd name="connsiteX0" fmla="*/ 272313 w 3884557"/>
                <a:gd name="connsiteY0" fmla="*/ 0 h 4244795"/>
                <a:gd name="connsiteX1" fmla="*/ 175130 w 3884557"/>
                <a:gd name="connsiteY1" fmla="*/ 1256678 h 4244795"/>
                <a:gd name="connsiteX2" fmla="*/ 1282443 w 3884557"/>
                <a:gd name="connsiteY2" fmla="*/ 979708 h 4244795"/>
                <a:gd name="connsiteX3" fmla="*/ 1958238 w 3884557"/>
                <a:gd name="connsiteY3" fmla="*/ 1638300 h 4244795"/>
                <a:gd name="connsiteX4" fmla="*/ 1539138 w 3884557"/>
                <a:gd name="connsiteY4" fmla="*/ 2343150 h 4244795"/>
                <a:gd name="connsiteX5" fmla="*/ 431970 w 3884557"/>
                <a:gd name="connsiteY5" fmla="*/ 2460306 h 4244795"/>
                <a:gd name="connsiteX6" fmla="*/ 61640 w 3884557"/>
                <a:gd name="connsiteY6" fmla="*/ 3373239 h 4244795"/>
                <a:gd name="connsiteX7" fmla="*/ 1088092 w 3884557"/>
                <a:gd name="connsiteY7" fmla="*/ 4193381 h 4244795"/>
                <a:gd name="connsiteX8" fmla="*/ 2086264 w 3884557"/>
                <a:gd name="connsiteY8" fmla="*/ 4038234 h 4244795"/>
                <a:gd name="connsiteX9" fmla="*/ 2613846 w 3884557"/>
                <a:gd name="connsiteY9" fmla="*/ 3053057 h 4244795"/>
                <a:gd name="connsiteX10" fmla="*/ 3430569 w 3884557"/>
                <a:gd name="connsiteY10" fmla="*/ 2739210 h 4244795"/>
                <a:gd name="connsiteX11" fmla="*/ 3884557 w 3884557"/>
                <a:gd name="connsiteY11" fmla="*/ 4069887 h 4244795"/>
                <a:gd name="connsiteX0" fmla="*/ 272313 w 3884557"/>
                <a:gd name="connsiteY0" fmla="*/ 0 h 4238035"/>
                <a:gd name="connsiteX1" fmla="*/ 175130 w 3884557"/>
                <a:gd name="connsiteY1" fmla="*/ 1256678 h 4238035"/>
                <a:gd name="connsiteX2" fmla="*/ 1282443 w 3884557"/>
                <a:gd name="connsiteY2" fmla="*/ 979708 h 4238035"/>
                <a:gd name="connsiteX3" fmla="*/ 1958238 w 3884557"/>
                <a:gd name="connsiteY3" fmla="*/ 1638300 h 4238035"/>
                <a:gd name="connsiteX4" fmla="*/ 1539138 w 3884557"/>
                <a:gd name="connsiteY4" fmla="*/ 2343150 h 4238035"/>
                <a:gd name="connsiteX5" fmla="*/ 431970 w 3884557"/>
                <a:gd name="connsiteY5" fmla="*/ 2460306 h 4238035"/>
                <a:gd name="connsiteX6" fmla="*/ 61640 w 3884557"/>
                <a:gd name="connsiteY6" fmla="*/ 3373239 h 4238035"/>
                <a:gd name="connsiteX7" fmla="*/ 773274 w 3884557"/>
                <a:gd name="connsiteY7" fmla="*/ 4184845 h 4238035"/>
                <a:gd name="connsiteX8" fmla="*/ 2086264 w 3884557"/>
                <a:gd name="connsiteY8" fmla="*/ 4038234 h 4238035"/>
                <a:gd name="connsiteX9" fmla="*/ 2613846 w 3884557"/>
                <a:gd name="connsiteY9" fmla="*/ 3053057 h 4238035"/>
                <a:gd name="connsiteX10" fmla="*/ 3430569 w 3884557"/>
                <a:gd name="connsiteY10" fmla="*/ 2739210 h 4238035"/>
                <a:gd name="connsiteX11" fmla="*/ 3884557 w 3884557"/>
                <a:gd name="connsiteY11" fmla="*/ 4069887 h 4238035"/>
                <a:gd name="connsiteX0" fmla="*/ 272313 w 3934169"/>
                <a:gd name="connsiteY0" fmla="*/ 0 h 4238035"/>
                <a:gd name="connsiteX1" fmla="*/ 175130 w 3934169"/>
                <a:gd name="connsiteY1" fmla="*/ 1256678 h 4238035"/>
                <a:gd name="connsiteX2" fmla="*/ 1282443 w 3934169"/>
                <a:gd name="connsiteY2" fmla="*/ 979708 h 4238035"/>
                <a:gd name="connsiteX3" fmla="*/ 1958238 w 3934169"/>
                <a:gd name="connsiteY3" fmla="*/ 1638300 h 4238035"/>
                <a:gd name="connsiteX4" fmla="*/ 1539138 w 3934169"/>
                <a:gd name="connsiteY4" fmla="*/ 2343150 h 4238035"/>
                <a:gd name="connsiteX5" fmla="*/ 431970 w 3934169"/>
                <a:gd name="connsiteY5" fmla="*/ 2460306 h 4238035"/>
                <a:gd name="connsiteX6" fmla="*/ 61640 w 3934169"/>
                <a:gd name="connsiteY6" fmla="*/ 3373239 h 4238035"/>
                <a:gd name="connsiteX7" fmla="*/ 773274 w 3934169"/>
                <a:gd name="connsiteY7" fmla="*/ 4184845 h 4238035"/>
                <a:gd name="connsiteX8" fmla="*/ 2086264 w 3934169"/>
                <a:gd name="connsiteY8" fmla="*/ 4038234 h 4238035"/>
                <a:gd name="connsiteX9" fmla="*/ 2613846 w 3934169"/>
                <a:gd name="connsiteY9" fmla="*/ 3053057 h 4238035"/>
                <a:gd name="connsiteX10" fmla="*/ 3600086 w 3934169"/>
                <a:gd name="connsiteY10" fmla="*/ 3174537 h 4238035"/>
                <a:gd name="connsiteX11" fmla="*/ 3884557 w 3934169"/>
                <a:gd name="connsiteY11" fmla="*/ 4069887 h 4238035"/>
                <a:gd name="connsiteX0" fmla="*/ 272313 w 3934169"/>
                <a:gd name="connsiteY0" fmla="*/ 0 h 4226751"/>
                <a:gd name="connsiteX1" fmla="*/ 175130 w 3934169"/>
                <a:gd name="connsiteY1" fmla="*/ 1256678 h 4226751"/>
                <a:gd name="connsiteX2" fmla="*/ 1282443 w 3934169"/>
                <a:gd name="connsiteY2" fmla="*/ 979708 h 4226751"/>
                <a:gd name="connsiteX3" fmla="*/ 1958238 w 3934169"/>
                <a:gd name="connsiteY3" fmla="*/ 1638300 h 4226751"/>
                <a:gd name="connsiteX4" fmla="*/ 1539138 w 3934169"/>
                <a:gd name="connsiteY4" fmla="*/ 2343150 h 4226751"/>
                <a:gd name="connsiteX5" fmla="*/ 431970 w 3934169"/>
                <a:gd name="connsiteY5" fmla="*/ 2460306 h 4226751"/>
                <a:gd name="connsiteX6" fmla="*/ 61640 w 3934169"/>
                <a:gd name="connsiteY6" fmla="*/ 3373239 h 4226751"/>
                <a:gd name="connsiteX7" fmla="*/ 773274 w 3934169"/>
                <a:gd name="connsiteY7" fmla="*/ 4184845 h 4226751"/>
                <a:gd name="connsiteX8" fmla="*/ 2086264 w 3934169"/>
                <a:gd name="connsiteY8" fmla="*/ 4038234 h 4226751"/>
                <a:gd name="connsiteX9" fmla="*/ 2553304 w 3934169"/>
                <a:gd name="connsiteY9" fmla="*/ 3420097 h 4226751"/>
                <a:gd name="connsiteX10" fmla="*/ 3600086 w 3934169"/>
                <a:gd name="connsiteY10" fmla="*/ 3174537 h 4226751"/>
                <a:gd name="connsiteX11" fmla="*/ 3884557 w 3934169"/>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33701 w 3884557"/>
                <a:gd name="connsiteY10" fmla="*/ 3123323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45810 w 3884557"/>
                <a:gd name="connsiteY10" fmla="*/ 3089180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45810 w 3884557"/>
                <a:gd name="connsiteY10" fmla="*/ 3089180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45810 w 3884557"/>
                <a:gd name="connsiteY10" fmla="*/ 3089180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78099 w 3884557"/>
                <a:gd name="connsiteY10" fmla="*/ 3026584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78099 w 3884557"/>
                <a:gd name="connsiteY10" fmla="*/ 3026584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94243 w 3884557"/>
                <a:gd name="connsiteY10" fmla="*/ 2969679 h 4226751"/>
                <a:gd name="connsiteX11" fmla="*/ 3884557 w 3884557"/>
                <a:gd name="connsiteY11" fmla="*/ 4069887 h 4226751"/>
                <a:gd name="connsiteX0" fmla="*/ 272313 w 3884557"/>
                <a:gd name="connsiteY0" fmla="*/ 0 h 4226751"/>
                <a:gd name="connsiteX1" fmla="*/ 175130 w 3884557"/>
                <a:gd name="connsiteY1" fmla="*/ 1256678 h 4226751"/>
                <a:gd name="connsiteX2" fmla="*/ 1282443 w 3884557"/>
                <a:gd name="connsiteY2" fmla="*/ 979708 h 4226751"/>
                <a:gd name="connsiteX3" fmla="*/ 1958238 w 3884557"/>
                <a:gd name="connsiteY3" fmla="*/ 1638300 h 4226751"/>
                <a:gd name="connsiteX4" fmla="*/ 1539138 w 3884557"/>
                <a:gd name="connsiteY4" fmla="*/ 2343150 h 4226751"/>
                <a:gd name="connsiteX5" fmla="*/ 431970 w 3884557"/>
                <a:gd name="connsiteY5" fmla="*/ 2460306 h 4226751"/>
                <a:gd name="connsiteX6" fmla="*/ 61640 w 3884557"/>
                <a:gd name="connsiteY6" fmla="*/ 3373239 h 4226751"/>
                <a:gd name="connsiteX7" fmla="*/ 773274 w 3884557"/>
                <a:gd name="connsiteY7" fmla="*/ 4184845 h 4226751"/>
                <a:gd name="connsiteX8" fmla="*/ 2086264 w 3884557"/>
                <a:gd name="connsiteY8" fmla="*/ 4038234 h 4226751"/>
                <a:gd name="connsiteX9" fmla="*/ 2553304 w 3884557"/>
                <a:gd name="connsiteY9" fmla="*/ 3420097 h 4226751"/>
                <a:gd name="connsiteX10" fmla="*/ 3394243 w 3884557"/>
                <a:gd name="connsiteY10" fmla="*/ 2969679 h 4226751"/>
                <a:gd name="connsiteX11" fmla="*/ 3884557 w 3884557"/>
                <a:gd name="connsiteY11" fmla="*/ 4069887 h 4226751"/>
                <a:gd name="connsiteX0" fmla="*/ 272313 w 3884557"/>
                <a:gd name="connsiteY0" fmla="*/ 0 h 4227048"/>
                <a:gd name="connsiteX1" fmla="*/ 175130 w 3884557"/>
                <a:gd name="connsiteY1" fmla="*/ 1256678 h 4227048"/>
                <a:gd name="connsiteX2" fmla="*/ 1282443 w 3884557"/>
                <a:gd name="connsiteY2" fmla="*/ 979708 h 4227048"/>
                <a:gd name="connsiteX3" fmla="*/ 1958238 w 3884557"/>
                <a:gd name="connsiteY3" fmla="*/ 1638300 h 4227048"/>
                <a:gd name="connsiteX4" fmla="*/ 1539138 w 3884557"/>
                <a:gd name="connsiteY4" fmla="*/ 2343150 h 4227048"/>
                <a:gd name="connsiteX5" fmla="*/ 431970 w 3884557"/>
                <a:gd name="connsiteY5" fmla="*/ 2460306 h 4227048"/>
                <a:gd name="connsiteX6" fmla="*/ 61640 w 3884557"/>
                <a:gd name="connsiteY6" fmla="*/ 3373239 h 4227048"/>
                <a:gd name="connsiteX7" fmla="*/ 773274 w 3884557"/>
                <a:gd name="connsiteY7" fmla="*/ 4184845 h 4227048"/>
                <a:gd name="connsiteX8" fmla="*/ 2086264 w 3884557"/>
                <a:gd name="connsiteY8" fmla="*/ 4038234 h 4227048"/>
                <a:gd name="connsiteX9" fmla="*/ 2480653 w 3884557"/>
                <a:gd name="connsiteY9" fmla="*/ 3408716 h 4227048"/>
                <a:gd name="connsiteX10" fmla="*/ 3394243 w 3884557"/>
                <a:gd name="connsiteY10" fmla="*/ 2969679 h 4227048"/>
                <a:gd name="connsiteX11" fmla="*/ 3884557 w 3884557"/>
                <a:gd name="connsiteY11" fmla="*/ 4069887 h 4227048"/>
                <a:gd name="connsiteX0" fmla="*/ 272313 w 3884557"/>
                <a:gd name="connsiteY0" fmla="*/ 0 h 4227048"/>
                <a:gd name="connsiteX1" fmla="*/ 175130 w 3884557"/>
                <a:gd name="connsiteY1" fmla="*/ 1256678 h 4227048"/>
                <a:gd name="connsiteX2" fmla="*/ 1282443 w 3884557"/>
                <a:gd name="connsiteY2" fmla="*/ 979708 h 4227048"/>
                <a:gd name="connsiteX3" fmla="*/ 1958238 w 3884557"/>
                <a:gd name="connsiteY3" fmla="*/ 1638300 h 4227048"/>
                <a:gd name="connsiteX4" fmla="*/ 1539138 w 3884557"/>
                <a:gd name="connsiteY4" fmla="*/ 2343150 h 4227048"/>
                <a:gd name="connsiteX5" fmla="*/ 431970 w 3884557"/>
                <a:gd name="connsiteY5" fmla="*/ 2460306 h 4227048"/>
                <a:gd name="connsiteX6" fmla="*/ 61640 w 3884557"/>
                <a:gd name="connsiteY6" fmla="*/ 3373239 h 4227048"/>
                <a:gd name="connsiteX7" fmla="*/ 773274 w 3884557"/>
                <a:gd name="connsiteY7" fmla="*/ 4184845 h 4227048"/>
                <a:gd name="connsiteX8" fmla="*/ 2086264 w 3884557"/>
                <a:gd name="connsiteY8" fmla="*/ 4038234 h 4227048"/>
                <a:gd name="connsiteX9" fmla="*/ 2480653 w 3884557"/>
                <a:gd name="connsiteY9" fmla="*/ 3408716 h 4227048"/>
                <a:gd name="connsiteX10" fmla="*/ 3361954 w 3884557"/>
                <a:gd name="connsiteY10" fmla="*/ 3220063 h 4227048"/>
                <a:gd name="connsiteX11" fmla="*/ 3884557 w 3884557"/>
                <a:gd name="connsiteY11" fmla="*/ 4069887 h 422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4557" h="4227048">
                  <a:moveTo>
                    <a:pt x="272313" y="0"/>
                  </a:moveTo>
                  <a:cubicBezTo>
                    <a:pt x="41331" y="574675"/>
                    <a:pt x="-154670" y="1150298"/>
                    <a:pt x="175130" y="1256678"/>
                  </a:cubicBezTo>
                  <a:cubicBezTo>
                    <a:pt x="504930" y="1363058"/>
                    <a:pt x="985258" y="916104"/>
                    <a:pt x="1282443" y="979708"/>
                  </a:cubicBezTo>
                  <a:cubicBezTo>
                    <a:pt x="1579628" y="1043312"/>
                    <a:pt x="1915456" y="1411060"/>
                    <a:pt x="1958238" y="1638300"/>
                  </a:cubicBezTo>
                  <a:cubicBezTo>
                    <a:pt x="2001020" y="1865540"/>
                    <a:pt x="1793516" y="2206149"/>
                    <a:pt x="1539138" y="2343150"/>
                  </a:cubicBezTo>
                  <a:cubicBezTo>
                    <a:pt x="1284760" y="2480151"/>
                    <a:pt x="678220" y="2288625"/>
                    <a:pt x="431970" y="2460306"/>
                  </a:cubicBezTo>
                  <a:cubicBezTo>
                    <a:pt x="185720" y="2631987"/>
                    <a:pt x="4756" y="3085816"/>
                    <a:pt x="61640" y="3373239"/>
                  </a:cubicBezTo>
                  <a:cubicBezTo>
                    <a:pt x="118524" y="3660662"/>
                    <a:pt x="435837" y="4074013"/>
                    <a:pt x="773274" y="4184845"/>
                  </a:cubicBezTo>
                  <a:cubicBezTo>
                    <a:pt x="1110711" y="4295677"/>
                    <a:pt x="1801701" y="4167589"/>
                    <a:pt x="2086264" y="4038234"/>
                  </a:cubicBezTo>
                  <a:cubicBezTo>
                    <a:pt x="2370827" y="3908879"/>
                    <a:pt x="2268038" y="3545078"/>
                    <a:pt x="2480653" y="3408716"/>
                  </a:cubicBezTo>
                  <a:cubicBezTo>
                    <a:pt x="2693268" y="3272354"/>
                    <a:pt x="2990741" y="3101806"/>
                    <a:pt x="3361954" y="3220063"/>
                  </a:cubicBezTo>
                  <a:cubicBezTo>
                    <a:pt x="3745275" y="3372464"/>
                    <a:pt x="3847206" y="3749627"/>
                    <a:pt x="3884557" y="4069887"/>
                  </a:cubicBezTo>
                </a:path>
              </a:pathLst>
            </a:custGeom>
            <a:noFill/>
            <a:ln w="38100">
              <a:solidFill>
                <a:srgbClr val="FF64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Oval 22">
              <a:extLst>
                <a:ext uri="{FF2B5EF4-FFF2-40B4-BE49-F238E27FC236}">
                  <a16:creationId xmlns:a16="http://schemas.microsoft.com/office/drawing/2014/main" id="{A7931CFB-95E3-72E7-7552-3EBD8BF6A596}"/>
                </a:ext>
              </a:extLst>
            </p:cNvPr>
            <p:cNvSpPr/>
            <p:nvPr/>
          </p:nvSpPr>
          <p:spPr>
            <a:xfrm>
              <a:off x="9437184" y="1560678"/>
              <a:ext cx="914400" cy="79199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2" name="Graphic 21" descr="User with solid fill">
              <a:extLst>
                <a:ext uri="{FF2B5EF4-FFF2-40B4-BE49-F238E27FC236}">
                  <a16:creationId xmlns:a16="http://schemas.microsoft.com/office/drawing/2014/main" id="{F0B4C12E-BE19-89FB-6694-8150F29C90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8460" y="1539092"/>
              <a:ext cx="914400" cy="914400"/>
            </a:xfrm>
            <a:prstGeom prst="rect">
              <a:avLst/>
            </a:prstGeom>
          </p:spPr>
        </p:pic>
        <p:sp>
          <p:nvSpPr>
            <p:cNvPr id="25" name="Oval 24">
              <a:extLst>
                <a:ext uri="{FF2B5EF4-FFF2-40B4-BE49-F238E27FC236}">
                  <a16:creationId xmlns:a16="http://schemas.microsoft.com/office/drawing/2014/main" id="{DC76A359-2A58-BF8A-8F54-5751AD142BA0}"/>
                </a:ext>
              </a:extLst>
            </p:cNvPr>
            <p:cNvSpPr/>
            <p:nvPr/>
          </p:nvSpPr>
          <p:spPr>
            <a:xfrm>
              <a:off x="7703466" y="2984500"/>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6" name="Graphic 25" descr="User with solid fill">
              <a:extLst>
                <a:ext uri="{FF2B5EF4-FFF2-40B4-BE49-F238E27FC236}">
                  <a16:creationId xmlns:a16="http://schemas.microsoft.com/office/drawing/2014/main" id="{39D02ADB-33A5-36CB-EE07-8D2D1DCD4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2762" y="3041358"/>
              <a:ext cx="914400" cy="914400"/>
            </a:xfrm>
            <a:prstGeom prst="rect">
              <a:avLst/>
            </a:prstGeom>
          </p:spPr>
        </p:pic>
        <p:sp>
          <p:nvSpPr>
            <p:cNvPr id="27" name="Oval 26">
              <a:extLst>
                <a:ext uri="{FF2B5EF4-FFF2-40B4-BE49-F238E27FC236}">
                  <a16:creationId xmlns:a16="http://schemas.microsoft.com/office/drawing/2014/main" id="{F4B0480D-9BC6-6379-9C69-2096F49BAD4C}"/>
                </a:ext>
              </a:extLst>
            </p:cNvPr>
            <p:cNvSpPr/>
            <p:nvPr/>
          </p:nvSpPr>
          <p:spPr>
            <a:xfrm>
              <a:off x="7875302" y="402779"/>
              <a:ext cx="914400" cy="79199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8" name="Graphic 27" descr="User with solid fill">
              <a:extLst>
                <a:ext uri="{FF2B5EF4-FFF2-40B4-BE49-F238E27FC236}">
                  <a16:creationId xmlns:a16="http://schemas.microsoft.com/office/drawing/2014/main" id="{27C17892-0D9D-7A23-7CBB-1104D4FA9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5803" y="393893"/>
              <a:ext cx="914400" cy="914400"/>
            </a:xfrm>
            <a:prstGeom prst="rect">
              <a:avLst/>
            </a:prstGeom>
          </p:spPr>
        </p:pic>
      </p:grpSp>
      <p:sp>
        <p:nvSpPr>
          <p:cNvPr id="48" name="Oval 47">
            <a:extLst>
              <a:ext uri="{FF2B5EF4-FFF2-40B4-BE49-F238E27FC236}">
                <a16:creationId xmlns:a16="http://schemas.microsoft.com/office/drawing/2014/main" id="{BA74A134-8D94-5F55-098A-A0E096DE1816}"/>
              </a:ext>
            </a:extLst>
          </p:cNvPr>
          <p:cNvSpPr/>
          <p:nvPr/>
        </p:nvSpPr>
        <p:spPr>
          <a:xfrm>
            <a:off x="10750326" y="4300717"/>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Slide Number Placeholder 3">
            <a:extLst>
              <a:ext uri="{FF2B5EF4-FFF2-40B4-BE49-F238E27FC236}">
                <a16:creationId xmlns:a16="http://schemas.microsoft.com/office/drawing/2014/main" id="{04C97284-06A2-9A1E-2815-565A0FD34000}"/>
              </a:ext>
            </a:extLst>
          </p:cNvPr>
          <p:cNvSpPr>
            <a:spLocks noGrp="1"/>
          </p:cNvSpPr>
          <p:nvPr>
            <p:ph type="sldNum" sz="quarter" idx="12"/>
          </p:nvPr>
        </p:nvSpPr>
        <p:spPr/>
        <p:txBody>
          <a:bodyPr/>
          <a:lstStyle/>
          <a:p>
            <a:fld id="{13468063-9C21-4834-88E3-ACB04C56D52D}" type="slidenum">
              <a:rPr lang="en-NZ" smtClean="0"/>
              <a:pPr/>
              <a:t>3</a:t>
            </a:fld>
            <a:endParaRPr lang="en-NZ"/>
          </a:p>
        </p:txBody>
      </p:sp>
      <p:sp>
        <p:nvSpPr>
          <p:cNvPr id="7" name="Rectangle: Rounded Corners 6">
            <a:extLst>
              <a:ext uri="{FF2B5EF4-FFF2-40B4-BE49-F238E27FC236}">
                <a16:creationId xmlns:a16="http://schemas.microsoft.com/office/drawing/2014/main" id="{3D6AACED-EEC5-385C-27F3-A3AD0E73ACF1}"/>
              </a:ext>
            </a:extLst>
          </p:cNvPr>
          <p:cNvSpPr/>
          <p:nvPr/>
        </p:nvSpPr>
        <p:spPr>
          <a:xfrm>
            <a:off x="-435430" y="392421"/>
            <a:ext cx="6712405"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Activating prior knowledge</a:t>
            </a:r>
          </a:p>
        </p:txBody>
      </p:sp>
      <p:pic>
        <p:nvPicPr>
          <p:cNvPr id="20" name="Graphic 19" descr="Users with solid fill">
            <a:extLst>
              <a:ext uri="{FF2B5EF4-FFF2-40B4-BE49-F238E27FC236}">
                <a16:creationId xmlns:a16="http://schemas.microsoft.com/office/drawing/2014/main" id="{C84B4FA6-86CC-3636-E640-73690EC5DD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1658" y="4873965"/>
            <a:ext cx="1701001" cy="1701001"/>
          </a:xfrm>
          <a:prstGeom prst="rect">
            <a:avLst/>
          </a:prstGeom>
        </p:spPr>
      </p:pic>
      <p:pic>
        <p:nvPicPr>
          <p:cNvPr id="31" name="Graphic 30" descr="Lights On with solid fill">
            <a:extLst>
              <a:ext uri="{FF2B5EF4-FFF2-40B4-BE49-F238E27FC236}">
                <a16:creationId xmlns:a16="http://schemas.microsoft.com/office/drawing/2014/main" id="{E93694EC-213E-0195-F80D-4995816825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34959" y="4410137"/>
            <a:ext cx="914400" cy="914400"/>
          </a:xfrm>
          <a:prstGeom prst="rect">
            <a:avLst/>
          </a:prstGeom>
        </p:spPr>
      </p:pic>
      <p:sp>
        <p:nvSpPr>
          <p:cNvPr id="37" name="TextBox 36">
            <a:extLst>
              <a:ext uri="{FF2B5EF4-FFF2-40B4-BE49-F238E27FC236}">
                <a16:creationId xmlns:a16="http://schemas.microsoft.com/office/drawing/2014/main" id="{74CCF034-517F-BFBE-B5C7-AEA97B6536F7}"/>
              </a:ext>
            </a:extLst>
          </p:cNvPr>
          <p:cNvSpPr txBox="1"/>
          <p:nvPr/>
        </p:nvSpPr>
        <p:spPr>
          <a:xfrm>
            <a:off x="211657" y="1381008"/>
            <a:ext cx="7872412" cy="4247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641C2E"/>
              </a:buClr>
              <a:buSzTx/>
              <a:buFont typeface="Arial" panose="020B0604020202020204" pitchFamily="34" charset="0"/>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What do you know about the Science of Learning?</a:t>
            </a:r>
          </a:p>
        </p:txBody>
      </p:sp>
      <p:sp>
        <p:nvSpPr>
          <p:cNvPr id="41" name="TextBox 40">
            <a:extLst>
              <a:ext uri="{FF2B5EF4-FFF2-40B4-BE49-F238E27FC236}">
                <a16:creationId xmlns:a16="http://schemas.microsoft.com/office/drawing/2014/main" id="{6E9E6A3B-2D35-D3AE-B8CD-2D3E65D7C22C}"/>
              </a:ext>
            </a:extLst>
          </p:cNvPr>
          <p:cNvSpPr txBox="1"/>
          <p:nvPr/>
        </p:nvSpPr>
        <p:spPr>
          <a:xfrm>
            <a:off x="211656" y="1925451"/>
            <a:ext cx="7012103" cy="396518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Discuss the question in pairs.</a:t>
            </a:r>
          </a:p>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 another pair and add to your understanding.</a:t>
            </a:r>
          </a:p>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 another pair and come up with a sentence that describes what you know about the Science of Learning.</a:t>
            </a:r>
          </a:p>
          <a:p>
            <a:pPr marL="457200" marR="0" lvl="0" indent="-457200" algn="l" defTabSz="914400" rtl="0" eaLnBrk="1" fontAlgn="auto" latinLnBrk="0" hangingPunct="1">
              <a:lnSpc>
                <a:spcPct val="100000"/>
              </a:lnSpc>
              <a:spcBef>
                <a:spcPts val="1000"/>
              </a:spcBef>
              <a:spcAft>
                <a:spcPts val="1200"/>
              </a:spcAft>
              <a:buClr>
                <a:srgbClr val="641C2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 your sentence with the whole group.</a:t>
            </a:r>
          </a:p>
          <a:p>
            <a:pPr marL="447675" marR="0" lvl="0" algn="l" defTabSz="914400" rtl="0" eaLnBrk="1" fontAlgn="auto" latinLnBrk="0" hangingPunct="1">
              <a:lnSpc>
                <a:spcPct val="100000"/>
              </a:lnSpc>
              <a:spcBef>
                <a:spcPts val="1000"/>
              </a:spcBef>
              <a:spcAft>
                <a:spcPts val="1200"/>
              </a:spcAft>
              <a:buClr>
                <a:srgbClr val="641C2E"/>
              </a:buClr>
              <a:buSzTx/>
              <a:tabLst/>
              <a:defRPr/>
            </a:pPr>
            <a:r>
              <a:rPr lang="en-US" sz="2000" b="1" dirty="0">
                <a:solidFill>
                  <a:prstClr val="black"/>
                </a:solidFill>
                <a:latin typeface="Arial" panose="020B0604020202020204" pitchFamily="34" charset="0"/>
                <a:cs typeface="Arial" panose="020B0604020202020204" pitchFamily="34" charset="0"/>
              </a:rPr>
              <a:t>OR</a:t>
            </a:r>
          </a:p>
          <a:p>
            <a:pPr marL="447675" marR="0" lvl="0" indent="-36195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Char char="•"/>
              <a:tabLst>
                <a:tab pos="88900" algn="l"/>
              </a:tabLst>
              <a:defRPr/>
            </a:pPr>
            <a:r>
              <a:rPr lang="en-US" sz="2000" dirty="0">
                <a:solidFill>
                  <a:prstClr val="black"/>
                </a:solidFill>
                <a:latin typeface="Arial" panose="020B0604020202020204" pitchFamily="34" charset="0"/>
                <a:cs typeface="Arial" panose="020B0604020202020204" pitchFamily="34" charset="0"/>
              </a:rPr>
              <a:t>Make a word cloud - what words or phrases do you connect to the Science of Learning?</a:t>
            </a:r>
          </a:p>
        </p:txBody>
      </p:sp>
    </p:spTree>
    <p:extLst>
      <p:ext uri="{BB962C8B-B14F-4D97-AF65-F5344CB8AC3E}">
        <p14:creationId xmlns:p14="http://schemas.microsoft.com/office/powerpoint/2010/main" val="336847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58A878-88D8-11C3-1B31-98B7BA13167E}"/>
              </a:ext>
            </a:extLst>
          </p:cNvPr>
          <p:cNvSpPr>
            <a:spLocks noGrp="1"/>
          </p:cNvSpPr>
          <p:nvPr>
            <p:ph type="body" sz="quarter" idx="13"/>
          </p:nvPr>
        </p:nvSpPr>
        <p:spPr>
          <a:xfrm>
            <a:off x="175044" y="1296333"/>
            <a:ext cx="9883357" cy="4651821"/>
          </a:xfrm>
        </p:spPr>
        <p:txBody>
          <a:bodyPr>
            <a:normAutofit/>
          </a:bodyPr>
          <a:lstStyle/>
          <a:p>
            <a:pPr marL="0" indent="0">
              <a:buNone/>
            </a:pPr>
            <a:r>
              <a:rPr lang="en-NZ" sz="2400" b="1" dirty="0">
                <a:latin typeface="Arial" panose="020B0604020202020204" pitchFamily="34" charset="0"/>
                <a:cs typeface="Arial" panose="020B0604020202020204" pitchFamily="34" charset="0"/>
              </a:rPr>
              <a:t>Revision:</a:t>
            </a:r>
          </a:p>
          <a:p>
            <a:r>
              <a:rPr lang="en-NZ" sz="2400" dirty="0">
                <a:latin typeface="Arial" panose="020B0604020202020204" pitchFamily="34" charset="0"/>
                <a:cs typeface="Arial" panose="020B0604020202020204" pitchFamily="34" charset="0"/>
              </a:rPr>
              <a:t>allows new learning to link to previous learning</a:t>
            </a:r>
          </a:p>
          <a:p>
            <a:r>
              <a:rPr lang="en-NZ" sz="2400" dirty="0">
                <a:latin typeface="Arial" panose="020B0604020202020204" pitchFamily="34" charset="0"/>
                <a:cs typeface="Arial" panose="020B0604020202020204" pitchFamily="34" charset="0"/>
              </a:rPr>
              <a:t>provides practice of previous learning.</a:t>
            </a:r>
          </a:p>
          <a:p>
            <a:endParaRPr lang="en-NZ" sz="2400" dirty="0">
              <a:latin typeface="Arial" panose="020B0604020202020204" pitchFamily="34" charset="0"/>
              <a:cs typeface="Arial" panose="020B0604020202020204" pitchFamily="34" charset="0"/>
            </a:endParaRPr>
          </a:p>
          <a:p>
            <a:pPr marL="0" indent="0">
              <a:buNone/>
            </a:pPr>
            <a:r>
              <a:rPr lang="en-NZ" sz="2400" b="1" dirty="0">
                <a:solidFill>
                  <a:srgbClr val="C00000"/>
                </a:solidFill>
                <a:latin typeface="Arial" panose="020B0604020202020204" pitchFamily="34" charset="0"/>
                <a:cs typeface="Arial" panose="020B0604020202020204" pitchFamily="34" charset="0"/>
              </a:rPr>
              <a:t>Discussion:</a:t>
            </a:r>
          </a:p>
          <a:p>
            <a:pPr marL="0" indent="0">
              <a:lnSpc>
                <a:spcPct val="100000"/>
              </a:lnSpc>
              <a:spcBef>
                <a:spcPts val="0"/>
              </a:spcBef>
              <a:spcAft>
                <a:spcPts val="1800"/>
              </a:spcAft>
              <a:buNone/>
              <a:tabLst>
                <a:tab pos="1524000" algn="l"/>
              </a:tabLst>
            </a:pPr>
            <a:r>
              <a:rPr lang="en-US" sz="2400" dirty="0">
                <a:latin typeface="Arial" panose="020B0604020202020204" pitchFamily="34" charset="0"/>
                <a:cs typeface="Arial" panose="020B0604020202020204" pitchFamily="34" charset="0"/>
              </a:rPr>
              <a:t>How do you link new learning to previous learning in your classroom?  What activities are useful for eliciting prior knowledge?</a:t>
            </a:r>
          </a:p>
          <a:p>
            <a:pPr marL="0" indent="0">
              <a:lnSpc>
                <a:spcPct val="100000"/>
              </a:lnSpc>
              <a:spcBef>
                <a:spcPts val="0"/>
              </a:spcBef>
              <a:spcAft>
                <a:spcPts val="1800"/>
              </a:spcAft>
              <a:buNone/>
              <a:tabLst>
                <a:tab pos="1524000" algn="l"/>
              </a:tabLst>
            </a:pPr>
            <a:r>
              <a:rPr lang="en-US" sz="2400" dirty="0">
                <a:latin typeface="Arial" panose="020B0604020202020204" pitchFamily="34" charset="0"/>
                <a:cs typeface="Arial" panose="020B0604020202020204" pitchFamily="34" charset="0"/>
              </a:rPr>
              <a:t>How do you practice previous learning in your classroom? </a:t>
            </a:r>
          </a:p>
          <a:p>
            <a:pPr marL="0" indent="0">
              <a:lnSpc>
                <a:spcPct val="100000"/>
              </a:lnSpc>
              <a:spcBef>
                <a:spcPts val="0"/>
              </a:spcBef>
              <a:spcAft>
                <a:spcPts val="1800"/>
              </a:spcAft>
              <a:buNone/>
              <a:tabLst>
                <a:tab pos="1524000" algn="l"/>
              </a:tabLst>
            </a:pPr>
            <a:r>
              <a:rPr lang="en-US" sz="2400" dirty="0">
                <a:latin typeface="Arial" panose="020B0604020202020204" pitchFamily="34" charset="0"/>
                <a:cs typeface="Arial" panose="020B0604020202020204" pitchFamily="34" charset="0"/>
              </a:rPr>
              <a:t>How do you make practice fun?</a:t>
            </a:r>
          </a:p>
          <a:p>
            <a:pPr marL="0" indent="0">
              <a:buNone/>
            </a:pPr>
            <a:endParaRPr lang="en-NZ" sz="2400" b="1" dirty="0">
              <a:solidFill>
                <a:srgbClr val="C00000"/>
              </a:solidFill>
              <a:latin typeface="Arial" panose="020B0604020202020204" pitchFamily="34" charset="0"/>
              <a:cs typeface="Arial" panose="020B0604020202020204" pitchFamily="34" charset="0"/>
            </a:endParaRPr>
          </a:p>
          <a:p>
            <a:endParaRPr lang="en-NZ" sz="2400" dirty="0">
              <a:latin typeface="Arial" panose="020B0604020202020204" pitchFamily="34" charset="0"/>
              <a:cs typeface="Arial" panose="020B0604020202020204" pitchFamily="34" charset="0"/>
            </a:endParaRPr>
          </a:p>
          <a:p>
            <a:pPr marL="0" indent="0">
              <a:buNone/>
            </a:pPr>
            <a:endParaRPr lang="en-NZ"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800B7C-D4EA-745C-7E12-DA865A185856}"/>
              </a:ext>
            </a:extLst>
          </p:cNvPr>
          <p:cNvSpPr>
            <a:spLocks noGrp="1"/>
          </p:cNvSpPr>
          <p:nvPr>
            <p:ph type="sldNum" sz="quarter" idx="12"/>
          </p:nvPr>
        </p:nvSpPr>
        <p:spPr/>
        <p:txBody>
          <a:bodyPr/>
          <a:lstStyle/>
          <a:p>
            <a:fld id="{13468063-9C21-4834-88E3-ACB04C56D52D}" type="slidenum">
              <a:rPr lang="en-NZ" smtClean="0"/>
              <a:pPr/>
              <a:t>30</a:t>
            </a:fld>
            <a:endParaRPr lang="en-NZ"/>
          </a:p>
        </p:txBody>
      </p:sp>
      <p:sp>
        <p:nvSpPr>
          <p:cNvPr id="8" name="Rectangle: Rounded Corners 7">
            <a:extLst>
              <a:ext uri="{FF2B5EF4-FFF2-40B4-BE49-F238E27FC236}">
                <a16:creationId xmlns:a16="http://schemas.microsoft.com/office/drawing/2014/main" id="{87DC8559-9C43-1CC3-8F11-F0A9B850CC09}"/>
              </a:ext>
            </a:extLst>
          </p:cNvPr>
          <p:cNvSpPr/>
          <p:nvPr/>
        </p:nvSpPr>
        <p:spPr>
          <a:xfrm>
            <a:off x="-371076" y="281207"/>
            <a:ext cx="9787219"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dirty="0">
                <a:latin typeface="Arial"/>
                <a:cs typeface="Arial"/>
              </a:rPr>
              <a:t>A lesson typically starts with some revision</a:t>
            </a:r>
            <a:endParaRPr lang="en-NZ"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378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children working on a project&#10;&#10;Description automatically generated">
            <a:extLst>
              <a:ext uri="{FF2B5EF4-FFF2-40B4-BE49-F238E27FC236}">
                <a16:creationId xmlns:a16="http://schemas.microsoft.com/office/drawing/2014/main" id="{1D4E7BA9-27FF-4EDC-562A-DF039C412D2E}"/>
              </a:ext>
            </a:extLst>
          </p:cNvPr>
          <p:cNvPicPr>
            <a:picLocks noChangeAspect="1"/>
          </p:cNvPicPr>
          <p:nvPr/>
        </p:nvPicPr>
        <p:blipFill>
          <a:blip r:embed="rId3"/>
          <a:stretch>
            <a:fillRect/>
          </a:stretch>
        </p:blipFill>
        <p:spPr>
          <a:xfrm>
            <a:off x="7894019" y="1670394"/>
            <a:ext cx="4114800" cy="4114800"/>
          </a:xfrm>
          <a:prstGeom prst="rect">
            <a:avLst/>
          </a:prstGeom>
        </p:spPr>
      </p:pic>
      <p:sp>
        <p:nvSpPr>
          <p:cNvPr id="3" name="Text Placeholder 2">
            <a:extLst>
              <a:ext uri="{FF2B5EF4-FFF2-40B4-BE49-F238E27FC236}">
                <a16:creationId xmlns:a16="http://schemas.microsoft.com/office/drawing/2014/main" id="{C758A878-88D8-11C3-1B31-98B7BA13167E}"/>
              </a:ext>
            </a:extLst>
          </p:cNvPr>
          <p:cNvSpPr>
            <a:spLocks noGrp="1"/>
          </p:cNvSpPr>
          <p:nvPr>
            <p:ph type="body" sz="quarter" idx="13"/>
          </p:nvPr>
        </p:nvSpPr>
        <p:spPr>
          <a:xfrm>
            <a:off x="338330" y="1318104"/>
            <a:ext cx="7891270" cy="4651821"/>
          </a:xfrm>
        </p:spPr>
        <p:txBody>
          <a:bodyPr>
            <a:noAutofit/>
          </a:bodyPr>
          <a:lstStyle/>
          <a:p>
            <a:pPr marL="0" indent="0">
              <a:lnSpc>
                <a:spcPct val="100000"/>
              </a:lnSpc>
              <a:spcBef>
                <a:spcPts val="0"/>
              </a:spcBef>
              <a:spcAft>
                <a:spcPts val="1800"/>
              </a:spcAft>
              <a:buNone/>
            </a:pPr>
            <a:r>
              <a:rPr lang="en-NZ" sz="2400" dirty="0">
                <a:latin typeface="Arial" panose="020B0604020202020204" pitchFamily="34" charset="0"/>
                <a:cs typeface="Arial" panose="020B0604020202020204" pitchFamily="34" charset="0"/>
              </a:rPr>
              <a:t>‘I do’ involves explicit teaching and modelling of new learning in manageable amounts to reduce </a:t>
            </a:r>
            <a:r>
              <a:rPr lang="en-NZ" sz="2400" b="1" dirty="0">
                <a:latin typeface="Arial" panose="020B0604020202020204" pitchFamily="34" charset="0"/>
                <a:cs typeface="Arial" panose="020B0604020202020204" pitchFamily="34" charset="0"/>
              </a:rPr>
              <a:t>extraneous</a:t>
            </a:r>
            <a:r>
              <a:rPr lang="en-NZ" sz="2400" dirty="0">
                <a:latin typeface="Arial" panose="020B0604020202020204" pitchFamily="34" charset="0"/>
                <a:cs typeface="Arial" panose="020B0604020202020204" pitchFamily="34" charset="0"/>
              </a:rPr>
              <a:t> load.</a:t>
            </a:r>
          </a:p>
          <a:p>
            <a:pPr marL="0" indent="0">
              <a:lnSpc>
                <a:spcPct val="100000"/>
              </a:lnSpc>
              <a:spcBef>
                <a:spcPts val="0"/>
              </a:spcBef>
              <a:buNone/>
            </a:pPr>
            <a:r>
              <a:rPr lang="en-NZ" sz="2400" b="1" dirty="0">
                <a:solidFill>
                  <a:srgbClr val="C00000"/>
                </a:solidFill>
                <a:latin typeface="Arial" panose="020B0604020202020204" pitchFamily="34" charset="0"/>
                <a:cs typeface="Arial" panose="020B0604020202020204" pitchFamily="34" charset="0"/>
              </a:rPr>
              <a:t>Discussion:</a:t>
            </a:r>
          </a:p>
          <a:p>
            <a:pPr marL="0" indent="0">
              <a:lnSpc>
                <a:spcPct val="100000"/>
              </a:lnSpc>
              <a:spcBef>
                <a:spcPts val="0"/>
              </a:spcBef>
              <a:spcAft>
                <a:spcPts val="1800"/>
              </a:spcAft>
              <a:buNone/>
            </a:pPr>
            <a:r>
              <a:rPr lang="en-NZ" sz="2400" kern="100" dirty="0">
                <a:effectLst/>
                <a:latin typeface="Arial" panose="020B0604020202020204" pitchFamily="34" charset="0"/>
                <a:ea typeface="Calibri"/>
                <a:cs typeface="Arial" panose="020B0604020202020204" pitchFamily="34" charset="0"/>
              </a:rPr>
              <a:t>What is your understanding of “teacher talk”? </a:t>
            </a:r>
          </a:p>
          <a:p>
            <a:pPr marL="0" indent="0">
              <a:lnSpc>
                <a:spcPct val="100000"/>
              </a:lnSpc>
              <a:spcBef>
                <a:spcPts val="0"/>
              </a:spcBef>
              <a:spcAft>
                <a:spcPts val="1800"/>
              </a:spcAft>
              <a:buNone/>
            </a:pPr>
            <a:r>
              <a:rPr lang="en-NZ" sz="2400" kern="100" dirty="0">
                <a:effectLst/>
                <a:latin typeface="Arial" panose="020B0604020202020204" pitchFamily="34" charset="0"/>
                <a:ea typeface="Calibri"/>
                <a:cs typeface="Arial" panose="020B0604020202020204" pitchFamily="34" charset="0"/>
              </a:rPr>
              <a:t>What could explicit teaching and modelling involve?</a:t>
            </a:r>
          </a:p>
          <a:p>
            <a:pPr marL="0" indent="0">
              <a:lnSpc>
                <a:spcPct val="100000"/>
              </a:lnSpc>
              <a:spcBef>
                <a:spcPts val="0"/>
              </a:spcBef>
              <a:spcAft>
                <a:spcPts val="1800"/>
              </a:spcAft>
              <a:buNone/>
            </a:pPr>
            <a:r>
              <a:rPr lang="en-NZ" sz="2400" kern="100" dirty="0">
                <a:effectLst/>
                <a:latin typeface="Arial" panose="020B0604020202020204" pitchFamily="34" charset="0"/>
                <a:ea typeface="Calibri"/>
                <a:cs typeface="Arial" panose="020B0604020202020204" pitchFamily="34" charset="0"/>
              </a:rPr>
              <a:t>What is your understanding of ‘extraneous load” in teaching and learning?</a:t>
            </a:r>
          </a:p>
          <a:p>
            <a:pPr marL="0" indent="0">
              <a:lnSpc>
                <a:spcPct val="100000"/>
              </a:lnSpc>
              <a:spcBef>
                <a:spcPts val="0"/>
              </a:spcBef>
              <a:spcAft>
                <a:spcPts val="1800"/>
              </a:spcAft>
              <a:buNone/>
            </a:pPr>
            <a:r>
              <a:rPr lang="en-NZ" sz="2400" kern="100" dirty="0">
                <a:latin typeface="Arial" panose="020B0604020202020204" pitchFamily="34" charset="0"/>
                <a:ea typeface="Calibri"/>
                <a:cs typeface="Arial" panose="020B0604020202020204" pitchFamily="34" charset="0"/>
              </a:rPr>
              <a:t>How can you be sure that ākonga are actively learning?</a:t>
            </a:r>
            <a:endParaRPr lang="en-NZ" sz="24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24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24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2400" dirty="0">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800B7C-D4EA-745C-7E12-DA865A185856}"/>
              </a:ext>
            </a:extLst>
          </p:cNvPr>
          <p:cNvSpPr>
            <a:spLocks noGrp="1"/>
          </p:cNvSpPr>
          <p:nvPr>
            <p:ph type="sldNum" sz="quarter" idx="12"/>
          </p:nvPr>
        </p:nvSpPr>
        <p:spPr/>
        <p:txBody>
          <a:bodyPr/>
          <a:lstStyle/>
          <a:p>
            <a:fld id="{13468063-9C21-4834-88E3-ACB04C56D52D}" type="slidenum">
              <a:rPr lang="en-NZ" smtClean="0"/>
              <a:pPr/>
              <a:t>31</a:t>
            </a:fld>
            <a:endParaRPr lang="en-NZ"/>
          </a:p>
        </p:txBody>
      </p:sp>
      <p:sp>
        <p:nvSpPr>
          <p:cNvPr id="7" name="Rectangle: Rounded Corners 6">
            <a:extLst>
              <a:ext uri="{FF2B5EF4-FFF2-40B4-BE49-F238E27FC236}">
                <a16:creationId xmlns:a16="http://schemas.microsoft.com/office/drawing/2014/main" id="{215CEA9B-A9FB-862D-A5D4-0053D3FC67AA}"/>
              </a:ext>
            </a:extLst>
          </p:cNvPr>
          <p:cNvSpPr/>
          <p:nvPr/>
        </p:nvSpPr>
        <p:spPr>
          <a:xfrm>
            <a:off x="-311647" y="306107"/>
            <a:ext cx="6179048"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dirty="0">
                <a:latin typeface="Arial"/>
                <a:cs typeface="Arial"/>
              </a:rPr>
              <a:t>Focus of the lesson (I do)</a:t>
            </a:r>
            <a:endParaRPr lang="en-NZ"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861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07C4D0-A50E-6AE8-5037-D54614C914EF}"/>
              </a:ext>
            </a:extLst>
          </p:cNvPr>
          <p:cNvSpPr/>
          <p:nvPr/>
        </p:nvSpPr>
        <p:spPr>
          <a:xfrm>
            <a:off x="-418168" y="320277"/>
            <a:ext cx="5726768"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622300" indent="-82550"/>
            <a:r>
              <a:rPr lang="en-NZ" sz="3200" b="1" dirty="0">
                <a:latin typeface="Arial"/>
                <a:cs typeface="Arial"/>
              </a:rPr>
              <a:t>Guided practice (we do)</a:t>
            </a:r>
            <a:endParaRPr lang="en-NZ" sz="3200" b="1" dirty="0">
              <a:latin typeface="Arial" panose="020B0604020202020204" pitchFamily="34" charset="0"/>
              <a:cs typeface="Arial" panose="020B0604020202020204" pitchFamily="34" charset="0"/>
            </a:endParaRPr>
          </a:p>
        </p:txBody>
      </p:sp>
      <p:pic>
        <p:nvPicPr>
          <p:cNvPr id="2" name="Picture 1" descr="A person and children sitting in a circle&#10;&#10;Description automatically generated">
            <a:extLst>
              <a:ext uri="{FF2B5EF4-FFF2-40B4-BE49-F238E27FC236}">
                <a16:creationId xmlns:a16="http://schemas.microsoft.com/office/drawing/2014/main" id="{21DF6DB4-432B-E98B-024C-579D73D46842}"/>
              </a:ext>
            </a:extLst>
          </p:cNvPr>
          <p:cNvPicPr>
            <a:picLocks noChangeAspect="1"/>
          </p:cNvPicPr>
          <p:nvPr/>
        </p:nvPicPr>
        <p:blipFill>
          <a:blip r:embed="rId3"/>
          <a:stretch>
            <a:fillRect/>
          </a:stretch>
        </p:blipFill>
        <p:spPr>
          <a:xfrm>
            <a:off x="8674100" y="1809286"/>
            <a:ext cx="3239428" cy="3239428"/>
          </a:xfrm>
          <a:prstGeom prst="rect">
            <a:avLst/>
          </a:prstGeom>
        </p:spPr>
      </p:pic>
      <p:sp>
        <p:nvSpPr>
          <p:cNvPr id="3" name="Text Placeholder 2">
            <a:extLst>
              <a:ext uri="{FF2B5EF4-FFF2-40B4-BE49-F238E27FC236}">
                <a16:creationId xmlns:a16="http://schemas.microsoft.com/office/drawing/2014/main" id="{C758A878-88D8-11C3-1B31-98B7BA13167E}"/>
              </a:ext>
            </a:extLst>
          </p:cNvPr>
          <p:cNvSpPr>
            <a:spLocks noGrp="1"/>
          </p:cNvSpPr>
          <p:nvPr>
            <p:ph type="body" sz="quarter" idx="13"/>
          </p:nvPr>
        </p:nvSpPr>
        <p:spPr>
          <a:xfrm>
            <a:off x="278472" y="1305404"/>
            <a:ext cx="9161258" cy="4651821"/>
          </a:xfrm>
        </p:spPr>
        <p:txBody>
          <a:bodyPr>
            <a:noAutofit/>
          </a:bodyPr>
          <a:lstStyle/>
          <a:p>
            <a:pPr marL="0" indent="0">
              <a:lnSpc>
                <a:spcPct val="100000"/>
              </a:lnSpc>
              <a:spcBef>
                <a:spcPts val="0"/>
              </a:spcBef>
              <a:spcAft>
                <a:spcPts val="1800"/>
              </a:spcAft>
              <a:buNone/>
            </a:pPr>
            <a:r>
              <a:rPr lang="en-NZ" sz="2200" b="1" dirty="0">
                <a:latin typeface="Arial" panose="020B0604020202020204" pitchFamily="34" charset="0"/>
                <a:cs typeface="Arial" panose="020B0604020202020204" pitchFamily="34" charset="0"/>
              </a:rPr>
              <a:t>‘We do’ involves the teacher guiding student practice and skills development.</a:t>
            </a:r>
          </a:p>
          <a:p>
            <a:pPr marL="0" indent="0">
              <a:lnSpc>
                <a:spcPct val="100000"/>
              </a:lnSpc>
              <a:spcBef>
                <a:spcPts val="0"/>
              </a:spcBef>
              <a:spcAft>
                <a:spcPts val="1800"/>
              </a:spcAft>
              <a:buNone/>
            </a:pPr>
            <a:r>
              <a:rPr lang="en-NZ" sz="2200" dirty="0">
                <a:latin typeface="Arial" panose="020B0604020202020204" pitchFamily="34" charset="0"/>
                <a:cs typeface="Arial" panose="020B0604020202020204" pitchFamily="34" charset="0"/>
              </a:rPr>
              <a:t>It may involve:</a:t>
            </a:r>
          </a:p>
          <a:p>
            <a:pPr marL="342900" lvl="1" indent="-342900">
              <a:lnSpc>
                <a:spcPct val="100000"/>
              </a:lnSpc>
              <a:spcBef>
                <a:spcPts val="0"/>
              </a:spcBef>
              <a:spcAft>
                <a:spcPts val="600"/>
              </a:spcAft>
            </a:pPr>
            <a:r>
              <a:rPr lang="en-NZ" sz="2200" b="1" i="1" dirty="0">
                <a:latin typeface="Arial" panose="020B0604020202020204" pitchFamily="34" charset="0"/>
                <a:cs typeface="Arial" panose="020B0604020202020204" pitchFamily="34" charset="0"/>
              </a:rPr>
              <a:t>worked examples</a:t>
            </a:r>
            <a:r>
              <a:rPr lang="en-NZ" sz="2200" dirty="0">
                <a:latin typeface="Arial" panose="020B0604020202020204" pitchFamily="34" charset="0"/>
                <a:cs typeface="Arial" panose="020B0604020202020204" pitchFamily="34" charset="0"/>
              </a:rPr>
              <a:t> to reduce the </a:t>
            </a:r>
            <a:r>
              <a:rPr lang="en-US" sz="2200" b="1" i="1" dirty="0">
                <a:latin typeface="Arial" panose="020B0604020202020204" pitchFamily="34" charset="0"/>
                <a:cs typeface="Arial" panose="020B0604020202020204" pitchFamily="34" charset="0"/>
              </a:rPr>
              <a:t>extraneous load</a:t>
            </a:r>
            <a:r>
              <a:rPr lang="en-US" sz="2200" dirty="0">
                <a:latin typeface="Arial" panose="020B0604020202020204" pitchFamily="34" charset="0"/>
                <a:cs typeface="Arial" panose="020B0604020202020204" pitchFamily="34" charset="0"/>
              </a:rPr>
              <a:t> and enable</a:t>
            </a:r>
          </a:p>
          <a:p>
            <a:pPr marL="342900" lvl="1" indent="-342900">
              <a:lnSpc>
                <a:spcPct val="100000"/>
              </a:lnSpc>
              <a:spcBef>
                <a:spcPts val="0"/>
              </a:spcBef>
              <a:spcAft>
                <a:spcPts val="600"/>
              </a:spcAft>
            </a:pPr>
            <a:r>
              <a:rPr lang="en-US" sz="2200" dirty="0">
                <a:latin typeface="Arial" panose="020B0604020202020204" pitchFamily="34" charset="0"/>
                <a:cs typeface="Arial" panose="020B0604020202020204" pitchFamily="34" charset="0"/>
              </a:rPr>
              <a:t>a focus on the </a:t>
            </a:r>
            <a:r>
              <a:rPr lang="en-US" sz="2200" b="1" i="1" dirty="0">
                <a:latin typeface="Arial" panose="020B0604020202020204" pitchFamily="34" charset="0"/>
                <a:cs typeface="Arial" panose="020B0604020202020204" pitchFamily="34" charset="0"/>
              </a:rPr>
              <a:t>germane load </a:t>
            </a:r>
            <a:r>
              <a:rPr lang="en-US" sz="2200" dirty="0">
                <a:latin typeface="Arial" panose="020B0604020202020204" pitchFamily="34" charset="0"/>
                <a:cs typeface="Arial" panose="020B0604020202020204" pitchFamily="34" charset="0"/>
              </a:rPr>
              <a:t>(effort)</a:t>
            </a:r>
          </a:p>
          <a:p>
            <a:pPr marL="342900" lvl="1" indent="-342900">
              <a:lnSpc>
                <a:spcPct val="100000"/>
              </a:lnSpc>
              <a:spcBef>
                <a:spcPts val="0"/>
              </a:spcBef>
              <a:spcAft>
                <a:spcPts val="1800"/>
              </a:spcAft>
            </a:pPr>
            <a:r>
              <a:rPr lang="en-US" sz="2200" dirty="0">
                <a:latin typeface="Arial" panose="020B0604020202020204" pitchFamily="34" charset="0"/>
                <a:cs typeface="Arial" panose="020B0604020202020204" pitchFamily="34" charset="0"/>
              </a:rPr>
              <a:t>reading and spelling to increase </a:t>
            </a:r>
            <a:r>
              <a:rPr lang="en-US" sz="2200" b="1" i="1" dirty="0">
                <a:latin typeface="Arial" panose="020B0604020202020204" pitchFamily="34" charset="0"/>
                <a:cs typeface="Arial" panose="020B0604020202020204" pitchFamily="34" charset="0"/>
              </a:rPr>
              <a:t>cognitive flexibility. </a:t>
            </a:r>
          </a:p>
          <a:p>
            <a:pPr marL="0" lvl="1" indent="0">
              <a:lnSpc>
                <a:spcPct val="100000"/>
              </a:lnSpc>
              <a:spcBef>
                <a:spcPts val="0"/>
              </a:spcBef>
              <a:buNone/>
            </a:pPr>
            <a:r>
              <a:rPr lang="en-US" sz="2200" b="1" dirty="0">
                <a:solidFill>
                  <a:srgbClr val="C00000"/>
                </a:solidFill>
                <a:latin typeface="Arial" panose="020B0604020202020204" pitchFamily="34" charset="0"/>
                <a:cs typeface="Arial" panose="020B0604020202020204" pitchFamily="34" charset="0"/>
              </a:rPr>
              <a:t>Discussion:</a:t>
            </a:r>
          </a:p>
          <a:p>
            <a:pPr marL="0" lvl="1" indent="0">
              <a:lnSpc>
                <a:spcPct val="100000"/>
              </a:lnSpc>
              <a:spcBef>
                <a:spcPts val="0"/>
              </a:spcBef>
              <a:buNone/>
            </a:pPr>
            <a:r>
              <a:rPr lang="en-US" sz="2200" dirty="0">
                <a:latin typeface="Arial" panose="020B0604020202020204" pitchFamily="34" charset="0"/>
                <a:cs typeface="Arial" panose="020B0604020202020204" pitchFamily="34" charset="0"/>
              </a:rPr>
              <a:t>In pairs or groups, create a sentence for each word in italics </a:t>
            </a:r>
          </a:p>
          <a:p>
            <a:pPr marL="0" lvl="1" indent="0">
              <a:lnSpc>
                <a:spcPct val="100000"/>
              </a:lnSpc>
              <a:spcBef>
                <a:spcPts val="0"/>
              </a:spcBef>
              <a:spcAft>
                <a:spcPts val="1800"/>
              </a:spcAft>
              <a:buNone/>
            </a:pPr>
            <a:r>
              <a:rPr lang="en-US" sz="2200" dirty="0">
                <a:latin typeface="Arial" panose="020B0604020202020204" pitchFamily="34" charset="0"/>
                <a:cs typeface="Arial" panose="020B0604020202020204" pitchFamily="34" charset="0"/>
              </a:rPr>
              <a:t>that shows you understand the meaning.</a:t>
            </a:r>
          </a:p>
          <a:p>
            <a:pPr marL="0" lvl="1" indent="0">
              <a:lnSpc>
                <a:spcPct val="100000"/>
              </a:lnSpc>
              <a:spcBef>
                <a:spcPts val="0"/>
              </a:spcBef>
              <a:spcAft>
                <a:spcPts val="1800"/>
              </a:spcAft>
              <a:buNone/>
            </a:pPr>
            <a:r>
              <a:rPr lang="en-US" sz="2200" dirty="0">
                <a:latin typeface="Arial" panose="020B0604020202020204" pitchFamily="34" charset="0"/>
                <a:cs typeface="Arial" panose="020B0604020202020204" pitchFamily="34" charset="0"/>
              </a:rPr>
              <a:t>What else could you do to guide student practice and skill development?</a:t>
            </a:r>
          </a:p>
        </p:txBody>
      </p:sp>
      <p:sp>
        <p:nvSpPr>
          <p:cNvPr id="4" name="Slide Number Placeholder 3">
            <a:extLst>
              <a:ext uri="{FF2B5EF4-FFF2-40B4-BE49-F238E27FC236}">
                <a16:creationId xmlns:a16="http://schemas.microsoft.com/office/drawing/2014/main" id="{CF800B7C-D4EA-745C-7E12-DA865A185856}"/>
              </a:ext>
            </a:extLst>
          </p:cNvPr>
          <p:cNvSpPr>
            <a:spLocks noGrp="1"/>
          </p:cNvSpPr>
          <p:nvPr>
            <p:ph type="sldNum" sz="quarter" idx="12"/>
          </p:nvPr>
        </p:nvSpPr>
        <p:spPr/>
        <p:txBody>
          <a:bodyPr/>
          <a:lstStyle/>
          <a:p>
            <a:fld id="{13468063-9C21-4834-88E3-ACB04C56D52D}" type="slidenum">
              <a:rPr lang="en-NZ" smtClean="0"/>
              <a:pPr/>
              <a:t>32</a:t>
            </a:fld>
            <a:endParaRPr lang="en-NZ"/>
          </a:p>
        </p:txBody>
      </p:sp>
    </p:spTree>
    <p:extLst>
      <p:ext uri="{BB962C8B-B14F-4D97-AF65-F5344CB8AC3E}">
        <p14:creationId xmlns:p14="http://schemas.microsoft.com/office/powerpoint/2010/main" val="449608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boys sitting at a table&#10;&#10;Description automatically generated">
            <a:extLst>
              <a:ext uri="{FF2B5EF4-FFF2-40B4-BE49-F238E27FC236}">
                <a16:creationId xmlns:a16="http://schemas.microsoft.com/office/drawing/2014/main" id="{36FCB9BF-5BEE-5DD3-A3D9-47F806724933}"/>
              </a:ext>
            </a:extLst>
          </p:cNvPr>
          <p:cNvPicPr>
            <a:picLocks noChangeAspect="1"/>
          </p:cNvPicPr>
          <p:nvPr/>
        </p:nvPicPr>
        <p:blipFill>
          <a:blip r:embed="rId3"/>
          <a:stretch>
            <a:fillRect/>
          </a:stretch>
        </p:blipFill>
        <p:spPr>
          <a:xfrm>
            <a:off x="8120743" y="1838311"/>
            <a:ext cx="3732928" cy="3622339"/>
          </a:xfrm>
          <a:prstGeom prst="rect">
            <a:avLst/>
          </a:prstGeom>
        </p:spPr>
      </p:pic>
      <p:sp>
        <p:nvSpPr>
          <p:cNvPr id="3" name="Text Placeholder 2">
            <a:extLst>
              <a:ext uri="{FF2B5EF4-FFF2-40B4-BE49-F238E27FC236}">
                <a16:creationId xmlns:a16="http://schemas.microsoft.com/office/drawing/2014/main" id="{C758A878-88D8-11C3-1B31-98B7BA13167E}"/>
              </a:ext>
            </a:extLst>
          </p:cNvPr>
          <p:cNvSpPr>
            <a:spLocks noGrp="1"/>
          </p:cNvSpPr>
          <p:nvPr>
            <p:ph type="body" sz="quarter" idx="13"/>
          </p:nvPr>
        </p:nvSpPr>
        <p:spPr>
          <a:xfrm>
            <a:off x="338329" y="1318104"/>
            <a:ext cx="7967471" cy="4651821"/>
          </a:xfrm>
        </p:spPr>
        <p:txBody>
          <a:bodyPr>
            <a:noAutofit/>
          </a:bodyPr>
          <a:lstStyle/>
          <a:p>
            <a:pPr marL="0" indent="0">
              <a:lnSpc>
                <a:spcPct val="120000"/>
              </a:lnSpc>
              <a:spcBef>
                <a:spcPts val="0"/>
              </a:spcBef>
              <a:spcAft>
                <a:spcPts val="1800"/>
              </a:spcAft>
              <a:buNone/>
            </a:pPr>
            <a:r>
              <a:rPr lang="en-NZ" sz="2200" b="1" dirty="0">
                <a:latin typeface="Arial" panose="020B0604020202020204" pitchFamily="34" charset="0"/>
                <a:cs typeface="Arial" panose="020B0604020202020204" pitchFamily="34" charset="0"/>
              </a:rPr>
              <a:t>Students work in collaborative groups and/or individually to apply their learning (You Do)</a:t>
            </a:r>
          </a:p>
          <a:p>
            <a:pPr>
              <a:lnSpc>
                <a:spcPct val="120000"/>
              </a:lnSpc>
              <a:spcBef>
                <a:spcPts val="0"/>
              </a:spcBef>
            </a:pPr>
            <a:r>
              <a:rPr lang="en-NZ" sz="2200" b="1" i="1" dirty="0">
                <a:latin typeface="Arial" panose="020B0604020202020204" pitchFamily="34" charset="0"/>
                <a:cs typeface="Arial" panose="020B0604020202020204" pitchFamily="34" charset="0"/>
              </a:rPr>
              <a:t>practising</a:t>
            </a:r>
            <a:r>
              <a:rPr lang="en-NZ" sz="2200" dirty="0">
                <a:latin typeface="Arial" panose="020B0604020202020204" pitchFamily="34" charset="0"/>
                <a:cs typeface="Arial" panose="020B0604020202020204" pitchFamily="34" charset="0"/>
              </a:rPr>
              <a:t> the new learning</a:t>
            </a:r>
          </a:p>
          <a:p>
            <a:pPr>
              <a:lnSpc>
                <a:spcPct val="120000"/>
              </a:lnSpc>
              <a:spcBef>
                <a:spcPts val="0"/>
              </a:spcBef>
            </a:pPr>
            <a:r>
              <a:rPr lang="en-NZ" sz="2200" dirty="0">
                <a:latin typeface="Arial" panose="020B0604020202020204" pitchFamily="34" charset="0"/>
                <a:cs typeface="Arial" panose="020B0604020202020204" pitchFamily="34" charset="0"/>
              </a:rPr>
              <a:t>supported and scaffolded challenge supports  </a:t>
            </a:r>
            <a:r>
              <a:rPr lang="en-NZ" sz="2200" b="1" i="1" dirty="0">
                <a:latin typeface="Arial" panose="020B0604020202020204" pitchFamily="34" charset="0"/>
                <a:cs typeface="Arial" panose="020B0604020202020204" pitchFamily="34" charset="0"/>
              </a:rPr>
              <a:t>self-regulation </a:t>
            </a:r>
          </a:p>
          <a:p>
            <a:pPr>
              <a:lnSpc>
                <a:spcPct val="120000"/>
              </a:lnSpc>
              <a:spcBef>
                <a:spcPts val="0"/>
              </a:spcBef>
              <a:spcAft>
                <a:spcPts val="1800"/>
              </a:spcAft>
            </a:pPr>
            <a:r>
              <a:rPr lang="en-NZ" sz="2200" dirty="0">
                <a:latin typeface="Arial" panose="020B0604020202020204" pitchFamily="34" charset="0"/>
                <a:cs typeface="Arial" panose="020B0604020202020204" pitchFamily="34" charset="0"/>
              </a:rPr>
              <a:t>increasing </a:t>
            </a:r>
            <a:r>
              <a:rPr lang="en-NZ" sz="2200" b="1" dirty="0">
                <a:latin typeface="Arial" panose="020B0604020202020204" pitchFamily="34" charset="0"/>
                <a:cs typeface="Arial" panose="020B0604020202020204" pitchFamily="34" charset="0"/>
              </a:rPr>
              <a:t>mastery</a:t>
            </a:r>
          </a:p>
          <a:p>
            <a:pPr marL="0" indent="0">
              <a:lnSpc>
                <a:spcPct val="120000"/>
              </a:lnSpc>
              <a:spcBef>
                <a:spcPts val="0"/>
              </a:spcBef>
              <a:spcAft>
                <a:spcPts val="1800"/>
              </a:spcAft>
              <a:buNone/>
            </a:pPr>
            <a:endParaRPr lang="en-NZ" sz="100" b="1" dirty="0">
              <a:latin typeface="Arial" panose="020B0604020202020204" pitchFamily="34" charset="0"/>
              <a:cs typeface="Arial" panose="020B0604020202020204" pitchFamily="34" charset="0"/>
            </a:endParaRPr>
          </a:p>
          <a:p>
            <a:pPr marL="0" indent="0">
              <a:lnSpc>
                <a:spcPct val="120000"/>
              </a:lnSpc>
              <a:spcBef>
                <a:spcPts val="0"/>
              </a:spcBef>
              <a:buNone/>
            </a:pPr>
            <a:r>
              <a:rPr lang="en-NZ" sz="2200" b="1" dirty="0">
                <a:solidFill>
                  <a:srgbClr val="C00000"/>
                </a:solidFill>
                <a:latin typeface="Arial" panose="020B0604020202020204" pitchFamily="34" charset="0"/>
                <a:cs typeface="Arial" panose="020B0604020202020204" pitchFamily="34" charset="0"/>
              </a:rPr>
              <a:t>Discussion:</a:t>
            </a:r>
          </a:p>
          <a:p>
            <a:pPr marL="0" indent="0">
              <a:lnSpc>
                <a:spcPct val="120000"/>
              </a:lnSpc>
              <a:spcBef>
                <a:spcPts val="0"/>
              </a:spcBef>
              <a:spcAft>
                <a:spcPts val="1800"/>
              </a:spcAft>
              <a:buNone/>
            </a:pPr>
            <a:r>
              <a:rPr lang="en-NZ" sz="2200" dirty="0">
                <a:latin typeface="Arial" panose="020B0604020202020204" pitchFamily="34" charset="0"/>
                <a:cs typeface="Arial" panose="020B0604020202020204" pitchFamily="34" charset="0"/>
              </a:rPr>
              <a:t>For learning to read, what are the challenges and advantages of moving from words and sentences to connected texts?</a:t>
            </a:r>
          </a:p>
        </p:txBody>
      </p:sp>
      <p:sp>
        <p:nvSpPr>
          <p:cNvPr id="4" name="Slide Number Placeholder 3">
            <a:extLst>
              <a:ext uri="{FF2B5EF4-FFF2-40B4-BE49-F238E27FC236}">
                <a16:creationId xmlns:a16="http://schemas.microsoft.com/office/drawing/2014/main" id="{CF800B7C-D4EA-745C-7E12-DA865A185856}"/>
              </a:ext>
            </a:extLst>
          </p:cNvPr>
          <p:cNvSpPr>
            <a:spLocks noGrp="1"/>
          </p:cNvSpPr>
          <p:nvPr>
            <p:ph type="sldNum" sz="quarter" idx="12"/>
          </p:nvPr>
        </p:nvSpPr>
        <p:spPr/>
        <p:txBody>
          <a:bodyPr/>
          <a:lstStyle/>
          <a:p>
            <a:fld id="{13468063-9C21-4834-88E3-ACB04C56D52D}" type="slidenum">
              <a:rPr lang="en-NZ" smtClean="0"/>
              <a:pPr/>
              <a:t>33</a:t>
            </a:fld>
            <a:endParaRPr lang="en-NZ"/>
          </a:p>
        </p:txBody>
      </p:sp>
      <p:sp>
        <p:nvSpPr>
          <p:cNvPr id="10" name="Rectangle: Rounded Corners 9">
            <a:extLst>
              <a:ext uri="{FF2B5EF4-FFF2-40B4-BE49-F238E27FC236}">
                <a16:creationId xmlns:a16="http://schemas.microsoft.com/office/drawing/2014/main" id="{D5BD1B7C-F460-D957-44B5-547C41C09EAD}"/>
              </a:ext>
            </a:extLst>
          </p:cNvPr>
          <p:cNvSpPr/>
          <p:nvPr/>
        </p:nvSpPr>
        <p:spPr>
          <a:xfrm>
            <a:off x="-418168" y="320277"/>
            <a:ext cx="9621376"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dirty="0">
                <a:latin typeface="Arial"/>
                <a:cs typeface="Arial"/>
              </a:rPr>
              <a:t>Increasingly independent practice (you do)</a:t>
            </a:r>
            <a:endParaRPr lang="en-NZ"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786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58A878-88D8-11C3-1B31-98B7BA13167E}"/>
              </a:ext>
            </a:extLst>
          </p:cNvPr>
          <p:cNvSpPr>
            <a:spLocks noGrp="1"/>
          </p:cNvSpPr>
          <p:nvPr>
            <p:ph type="body" sz="quarter" idx="13"/>
          </p:nvPr>
        </p:nvSpPr>
        <p:spPr>
          <a:xfrm>
            <a:off x="185929" y="1156062"/>
            <a:ext cx="4505814" cy="4651821"/>
          </a:xfrm>
        </p:spPr>
        <p:txBody>
          <a:bodyPr>
            <a:noAutofit/>
          </a:bodyPr>
          <a:lstStyle/>
          <a:p>
            <a:pPr marL="0" indent="0">
              <a:lnSpc>
                <a:spcPct val="100000"/>
              </a:lnSpc>
              <a:spcAft>
                <a:spcPts val="1200"/>
              </a:spcAft>
              <a:buNone/>
            </a:pPr>
            <a:r>
              <a:rPr lang="en-US" dirty="0">
                <a:latin typeface="Arial" panose="020B0604020202020204" pitchFamily="34" charset="0"/>
                <a:cs typeface="Arial" panose="020B0604020202020204" pitchFamily="34" charset="0"/>
              </a:rPr>
              <a:t>An example of a phonics scope and sequence is the Ready to Read Phonics Plus one on the right. </a:t>
            </a:r>
          </a:p>
          <a:p>
            <a:pPr marL="0" indent="0">
              <a:lnSpc>
                <a:spcPct val="100000"/>
              </a:lnSpc>
              <a:spcAft>
                <a:spcPts val="1200"/>
              </a:spcAft>
              <a:buNone/>
            </a:pPr>
            <a:r>
              <a:rPr lang="en-US" dirty="0">
                <a:latin typeface="Arial" panose="020B0604020202020204" pitchFamily="34" charset="0"/>
                <a:cs typeface="Arial" panose="020B0604020202020204" pitchFamily="34" charset="0"/>
              </a:rPr>
              <a:t>It manages the </a:t>
            </a:r>
            <a:r>
              <a:rPr lang="en-US" b="1" i="1" dirty="0">
                <a:latin typeface="Arial" panose="020B0604020202020204" pitchFamily="34" charset="0"/>
                <a:cs typeface="Arial" panose="020B0604020202020204" pitchFamily="34" charset="0"/>
              </a:rPr>
              <a:t>intrinsic</a:t>
            </a:r>
            <a:r>
              <a:rPr lang="en-US" dirty="0">
                <a:latin typeface="Arial" panose="020B0604020202020204" pitchFamily="34" charset="0"/>
                <a:cs typeface="Arial" panose="020B0604020202020204" pitchFamily="34" charset="0"/>
              </a:rPr>
              <a:t> load by supporting a transition from simple to complex grapheme-phoneme (letter-sound) correspondences.</a:t>
            </a:r>
          </a:p>
          <a:p>
            <a:pPr marL="0" indent="0">
              <a:lnSpc>
                <a:spcPct val="100000"/>
              </a:lnSpc>
              <a:spcAft>
                <a:spcPts val="1200"/>
              </a:spcAft>
              <a:buNone/>
            </a:pPr>
            <a:r>
              <a:rPr lang="en-US" dirty="0">
                <a:latin typeface="Arial" panose="020B0604020202020204" pitchFamily="34" charset="0"/>
                <a:cs typeface="Arial" panose="020B0604020202020204" pitchFamily="34" charset="0"/>
              </a:rPr>
              <a:t>There is systematic </a:t>
            </a:r>
            <a:r>
              <a:rPr lang="en-US" b="1" i="1" dirty="0">
                <a:latin typeface="Arial" panose="020B0604020202020204" pitchFamily="34" charset="0"/>
                <a:cs typeface="Arial" panose="020B0604020202020204" pitchFamily="34" charset="0"/>
              </a:rPr>
              <a:t>sequencing</a:t>
            </a:r>
            <a:r>
              <a:rPr lang="en-US" dirty="0">
                <a:latin typeface="Arial" panose="020B0604020202020204" pitchFamily="34" charset="0"/>
                <a:cs typeface="Arial" panose="020B0604020202020204" pitchFamily="34" charset="0"/>
              </a:rPr>
              <a:t> of instruction of the key ‘bits’ required for learning to read. </a:t>
            </a:r>
          </a:p>
          <a:p>
            <a:pPr marL="0" indent="0">
              <a:lnSpc>
                <a:spcPct val="100000"/>
              </a:lnSpc>
              <a:spcAft>
                <a:spcPts val="1200"/>
              </a:spcAft>
              <a:buNone/>
            </a:pPr>
            <a:r>
              <a:rPr lang="en-US" dirty="0">
                <a:latin typeface="Arial" panose="020B0604020202020204" pitchFamily="34" charset="0"/>
                <a:cs typeface="Arial" panose="020B0604020202020204" pitchFamily="34" charset="0"/>
              </a:rPr>
              <a:t>It reduces the </a:t>
            </a:r>
            <a:r>
              <a:rPr lang="en-US" b="1" i="1" dirty="0">
                <a:latin typeface="Arial" panose="020B0604020202020204" pitchFamily="34" charset="0"/>
                <a:cs typeface="Arial" panose="020B0604020202020204" pitchFamily="34" charset="0"/>
              </a:rPr>
              <a:t>cognitive load </a:t>
            </a:r>
            <a:r>
              <a:rPr lang="en-US" dirty="0">
                <a:latin typeface="Arial" panose="020B0604020202020204" pitchFamily="34" charset="0"/>
                <a:cs typeface="Arial" panose="020B0604020202020204" pitchFamily="34" charset="0"/>
              </a:rPr>
              <a:t>by being focused on only one new element within a lesson, e.g., sh.</a:t>
            </a:r>
          </a:p>
          <a:p>
            <a:pPr marL="0" indent="0">
              <a:lnSpc>
                <a:spcPct val="100000"/>
              </a:lnSpc>
              <a:spcAft>
                <a:spcPts val="1200"/>
              </a:spcAft>
              <a:buNone/>
            </a:pPr>
            <a:endParaRPr lang="en-NZ"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F800B7C-D4EA-745C-7E12-DA865A185856}"/>
              </a:ext>
            </a:extLst>
          </p:cNvPr>
          <p:cNvSpPr>
            <a:spLocks noGrp="1"/>
          </p:cNvSpPr>
          <p:nvPr>
            <p:ph type="sldNum" sz="quarter" idx="12"/>
          </p:nvPr>
        </p:nvSpPr>
        <p:spPr/>
        <p:txBody>
          <a:bodyPr/>
          <a:lstStyle/>
          <a:p>
            <a:fld id="{13468063-9C21-4834-88E3-ACB04C56D52D}" type="slidenum">
              <a:rPr lang="en-NZ" smtClean="0"/>
              <a:pPr/>
              <a:t>34</a:t>
            </a:fld>
            <a:endParaRPr lang="en-NZ"/>
          </a:p>
        </p:txBody>
      </p:sp>
      <p:sp>
        <p:nvSpPr>
          <p:cNvPr id="5" name="Title 4">
            <a:extLst>
              <a:ext uri="{FF2B5EF4-FFF2-40B4-BE49-F238E27FC236}">
                <a16:creationId xmlns:a16="http://schemas.microsoft.com/office/drawing/2014/main" id="{BB7132B6-7F01-4D43-EF74-93A126DE9C2B}"/>
              </a:ext>
            </a:extLst>
          </p:cNvPr>
          <p:cNvSpPr>
            <a:spLocks noGrp="1"/>
          </p:cNvSpPr>
          <p:nvPr>
            <p:ph type="title"/>
          </p:nvPr>
        </p:nvSpPr>
        <p:spPr>
          <a:xfrm>
            <a:off x="-467212" y="271454"/>
            <a:ext cx="6563211" cy="733425"/>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marL="539750"/>
            <a:r>
              <a:rPr lang="en-NZ" sz="3200" b="1" dirty="0">
                <a:solidFill>
                  <a:schemeClr val="bg1"/>
                </a:solidFill>
                <a:latin typeface="Arial" panose="020B0604020202020204" pitchFamily="34" charset="0"/>
                <a:cs typeface="Arial" panose="020B0604020202020204" pitchFamily="34" charset="0"/>
              </a:rPr>
              <a:t>Example: Scope and sequence</a:t>
            </a:r>
          </a:p>
        </p:txBody>
      </p:sp>
      <p:sp>
        <p:nvSpPr>
          <p:cNvPr id="6" name="Rectangle 5">
            <a:extLst>
              <a:ext uri="{FF2B5EF4-FFF2-40B4-BE49-F238E27FC236}">
                <a16:creationId xmlns:a16="http://schemas.microsoft.com/office/drawing/2014/main" id="{F85D3085-BFDB-1FA4-7DA6-42AF6E039172}"/>
              </a:ext>
            </a:extLst>
          </p:cNvPr>
          <p:cNvSpPr/>
          <p:nvPr/>
        </p:nvSpPr>
        <p:spPr>
          <a:xfrm>
            <a:off x="10123714" y="6281057"/>
            <a:ext cx="1882357" cy="446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descr="A screenshot of a computer&#10;&#10;Description automatically generated">
            <a:extLst>
              <a:ext uri="{FF2B5EF4-FFF2-40B4-BE49-F238E27FC236}">
                <a16:creationId xmlns:a16="http://schemas.microsoft.com/office/drawing/2014/main" id="{A068E5F5-B91B-99A3-ED3D-989F37BE83A0}"/>
              </a:ext>
            </a:extLst>
          </p:cNvPr>
          <p:cNvPicPr>
            <a:picLocks noChangeAspect="1"/>
          </p:cNvPicPr>
          <p:nvPr/>
        </p:nvPicPr>
        <p:blipFill rotWithShape="1">
          <a:blip r:embed="rId3"/>
          <a:srcRect l="1426" t="1336" r="4539" b="4589"/>
          <a:stretch/>
        </p:blipFill>
        <p:spPr>
          <a:xfrm>
            <a:off x="5040086" y="1156062"/>
            <a:ext cx="6410814" cy="5545447"/>
          </a:xfrm>
          <a:prstGeom prst="rect">
            <a:avLst/>
          </a:prstGeom>
        </p:spPr>
      </p:pic>
    </p:spTree>
    <p:extLst>
      <p:ext uri="{BB962C8B-B14F-4D97-AF65-F5344CB8AC3E}">
        <p14:creationId xmlns:p14="http://schemas.microsoft.com/office/powerpoint/2010/main" val="130113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F2C3510B-E8CC-5217-F9B0-8AB02662BABB}"/>
              </a:ext>
            </a:extLst>
          </p:cNvPr>
          <p:cNvGraphicFramePr>
            <a:graphicFrameLocks noGrp="1"/>
          </p:cNvGraphicFramePr>
          <p:nvPr>
            <p:extLst>
              <p:ext uri="{D42A27DB-BD31-4B8C-83A1-F6EECF244321}">
                <p14:modId xmlns:p14="http://schemas.microsoft.com/office/powerpoint/2010/main" val="3706563197"/>
              </p:ext>
            </p:extLst>
          </p:nvPr>
        </p:nvGraphicFramePr>
        <p:xfrm>
          <a:off x="477104" y="4868549"/>
          <a:ext cx="7477350" cy="1010920"/>
        </p:xfrm>
        <a:graphic>
          <a:graphicData uri="http://schemas.openxmlformats.org/drawingml/2006/table">
            <a:tbl>
              <a:tblPr firstRow="1" bandRow="1">
                <a:tableStyleId>{5C22544A-7EE6-4342-B048-85BDC9FD1C3A}</a:tableStyleId>
              </a:tblPr>
              <a:tblGrid>
                <a:gridCol w="2492450">
                  <a:extLst>
                    <a:ext uri="{9D8B030D-6E8A-4147-A177-3AD203B41FA5}">
                      <a16:colId xmlns:a16="http://schemas.microsoft.com/office/drawing/2014/main" val="2402901017"/>
                    </a:ext>
                  </a:extLst>
                </a:gridCol>
                <a:gridCol w="2492450">
                  <a:extLst>
                    <a:ext uri="{9D8B030D-6E8A-4147-A177-3AD203B41FA5}">
                      <a16:colId xmlns:a16="http://schemas.microsoft.com/office/drawing/2014/main" val="2247411"/>
                    </a:ext>
                  </a:extLst>
                </a:gridCol>
                <a:gridCol w="2492450">
                  <a:extLst>
                    <a:ext uri="{9D8B030D-6E8A-4147-A177-3AD203B41FA5}">
                      <a16:colId xmlns:a16="http://schemas.microsoft.com/office/drawing/2014/main" val="1488488111"/>
                    </a:ext>
                  </a:extLst>
                </a:gridCol>
              </a:tblGrid>
              <a:tr h="370840">
                <a:tc>
                  <a:txBody>
                    <a:bodyPr/>
                    <a:lstStyle/>
                    <a:p>
                      <a:pPr marL="0" indent="0" algn="ctr">
                        <a:lnSpc>
                          <a:spcPct val="100000"/>
                        </a:lnSpc>
                        <a:spcBef>
                          <a:spcPts val="0"/>
                        </a:spcBef>
                        <a:buNone/>
                      </a:pPr>
                      <a:r>
                        <a:rPr lang="en-US" sz="1800" b="1" dirty="0">
                          <a:latin typeface="Arial" panose="020B0604020202020204" pitchFamily="34" charset="0"/>
                          <a:cs typeface="Arial" panose="020B0604020202020204" pitchFamily="34" charset="0"/>
                        </a:rPr>
                        <a:t>Phoneme/grapheme</a:t>
                      </a:r>
                      <a:endParaRPr lang="en-NZ" sz="1800" dirty="0">
                        <a:latin typeface="Arial" panose="020B0604020202020204" pitchFamily="34" charset="0"/>
                        <a:cs typeface="Arial" panose="020B0604020202020204" pitchFamily="34" charset="0"/>
                      </a:endParaRP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4915"/>
                    </a:solidFill>
                  </a:tcPr>
                </a:tc>
                <a:tc>
                  <a:txBody>
                    <a:bodyPr/>
                    <a:lstStyle/>
                    <a:p>
                      <a:pPr algn="ctr"/>
                      <a:r>
                        <a:rPr lang="en-US" sz="1800" b="1" dirty="0">
                          <a:latin typeface="Arial" panose="020B0604020202020204" pitchFamily="34" charset="0"/>
                          <a:cs typeface="Arial" panose="020B0604020202020204" pitchFamily="34" charset="0"/>
                        </a:rPr>
                        <a:t>Words</a:t>
                      </a:r>
                      <a:endParaRPr lang="en-NZ" sz="1800" dirty="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491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Sentences</a:t>
                      </a: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4915"/>
                    </a:solidFill>
                  </a:tcPr>
                </a:tc>
                <a:extLst>
                  <a:ext uri="{0D108BD9-81ED-4DB2-BD59-A6C34878D82A}">
                    <a16:rowId xmlns:a16="http://schemas.microsoft.com/office/drawing/2014/main" val="2594604962"/>
                  </a:ext>
                </a:extLst>
              </a:tr>
              <a:tr h="370840">
                <a:tc>
                  <a:txBody>
                    <a:bodyPr/>
                    <a:lstStyle/>
                    <a:p>
                      <a:pPr algn="ctr"/>
                      <a:r>
                        <a:rPr lang="en-US" sz="1800" b="1" dirty="0" err="1">
                          <a:solidFill>
                            <a:schemeClr val="tx1"/>
                          </a:solidFill>
                          <a:latin typeface="Arial" panose="020B0604020202020204" pitchFamily="34" charset="0"/>
                          <a:cs typeface="Arial" panose="020B0604020202020204" pitchFamily="34" charset="0"/>
                        </a:rPr>
                        <a:t>sh</a:t>
                      </a:r>
                      <a:endParaRPr lang="en-NZ" sz="1800" dirty="0">
                        <a:solidFill>
                          <a:schemeClr val="tx1"/>
                        </a:solidFill>
                        <a:latin typeface="Arial" panose="020B0604020202020204" pitchFamily="34" charset="0"/>
                        <a:cs typeface="Arial" panose="020B0604020202020204" pitchFamily="34" charset="0"/>
                      </a:endParaRP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CE5"/>
                    </a:solid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  rush, shop</a:t>
                      </a:r>
                      <a:endParaRPr lang="en-NZ" sz="18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C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He can rush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to the shop.</a:t>
                      </a:r>
                      <a:endParaRPr lang="en-US" sz="1800" b="1" dirty="0">
                        <a:solidFill>
                          <a:schemeClr val="tx1"/>
                        </a:solidFill>
                        <a:latin typeface="Arial" panose="020B0604020202020204" pitchFamily="34" charset="0"/>
                        <a:ea typeface="Calibri"/>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CE5"/>
                    </a:solidFill>
                  </a:tcPr>
                </a:tc>
                <a:extLst>
                  <a:ext uri="{0D108BD9-81ED-4DB2-BD59-A6C34878D82A}">
                    <a16:rowId xmlns:a16="http://schemas.microsoft.com/office/drawing/2014/main" val="2538246378"/>
                  </a:ext>
                </a:extLst>
              </a:tr>
            </a:tbl>
          </a:graphicData>
        </a:graphic>
      </p:graphicFrame>
      <p:sp>
        <p:nvSpPr>
          <p:cNvPr id="2" name="Title 1">
            <a:extLst>
              <a:ext uri="{FF2B5EF4-FFF2-40B4-BE49-F238E27FC236}">
                <a16:creationId xmlns:a16="http://schemas.microsoft.com/office/drawing/2014/main" id="{2C9E7F58-45A2-E1A5-120B-DE5E6A78E278}"/>
              </a:ext>
            </a:extLst>
          </p:cNvPr>
          <p:cNvSpPr>
            <a:spLocks noGrp="1"/>
          </p:cNvSpPr>
          <p:nvPr>
            <p:ph type="title"/>
          </p:nvPr>
        </p:nvSpPr>
        <p:spPr>
          <a:xfrm>
            <a:off x="338329" y="727644"/>
            <a:ext cx="10067543" cy="733495"/>
          </a:xfrm>
        </p:spPr>
        <p:txBody>
          <a:bodyPr>
            <a:normAutofit/>
          </a:bodyPr>
          <a:lstStyle/>
          <a:p>
            <a:r>
              <a:rPr lang="en-NZ">
                <a:solidFill>
                  <a:schemeClr val="bg1"/>
                </a:solidFill>
              </a:rPr>
              <a:t>What is the Science of Learning?</a:t>
            </a:r>
          </a:p>
        </p:txBody>
      </p:sp>
      <p:sp>
        <p:nvSpPr>
          <p:cNvPr id="3" name="Content Placeholder 2">
            <a:extLst>
              <a:ext uri="{FF2B5EF4-FFF2-40B4-BE49-F238E27FC236}">
                <a16:creationId xmlns:a16="http://schemas.microsoft.com/office/drawing/2014/main" id="{5957F15E-67C8-3D1D-8248-017F420182FD}"/>
              </a:ext>
            </a:extLst>
          </p:cNvPr>
          <p:cNvSpPr>
            <a:spLocks noGrp="1"/>
          </p:cNvSpPr>
          <p:nvPr>
            <p:ph type="body" sz="quarter" idx="13"/>
          </p:nvPr>
        </p:nvSpPr>
        <p:spPr>
          <a:xfrm>
            <a:off x="192431" y="1177121"/>
            <a:ext cx="8046697" cy="3590168"/>
          </a:xfrm>
        </p:spPr>
        <p:txBody>
          <a:bodyPr vert="horz" lIns="91440" tIns="45720" rIns="91440" bIns="45720" rtlCol="0" anchor="t">
            <a:noAutofit/>
          </a:bodyPr>
          <a:lstStyle/>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In SLA, phonics teaching is not driven by a book but by the letter-sound relationships ākonga need to learn.  </a:t>
            </a: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The Ready to Read Phonics Plus sound and phonics cards, along with the scope and sequence, support kaiako to break this learning down into chunks to manage ākonga </a:t>
            </a:r>
            <a:r>
              <a:rPr lang="en-US" b="1" dirty="0">
                <a:latin typeface="Arial" panose="020B0604020202020204" pitchFamily="34" charset="0"/>
                <a:cs typeface="Arial" panose="020B0604020202020204" pitchFamily="34" charset="0"/>
              </a:rPr>
              <a:t>cognitive load</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ea typeface="Calibri"/>
              <a:cs typeface="Arial" panose="020B0604020202020204" pitchFamily="34" charset="0"/>
            </a:endParaRP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Ākonga systematically learn the target phoneme (sound) and corresponding grapheme (letter/s), before learning to read them in words, and make or write them.  </a:t>
            </a:r>
            <a:endParaRPr lang="en-US" dirty="0">
              <a:latin typeface="Arial" panose="020B0604020202020204" pitchFamily="34" charset="0"/>
              <a:ea typeface="Calibri"/>
              <a:cs typeface="Arial" panose="020B0604020202020204" pitchFamily="34" charset="0"/>
            </a:endParaRPr>
          </a:p>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Lastly, ākonga learn to read and write them in a sentence. </a:t>
            </a:r>
          </a:p>
        </p:txBody>
      </p:sp>
      <p:sp>
        <p:nvSpPr>
          <p:cNvPr id="11" name="Slide Number Placeholder 1">
            <a:extLst>
              <a:ext uri="{FF2B5EF4-FFF2-40B4-BE49-F238E27FC236}">
                <a16:creationId xmlns:a16="http://schemas.microsoft.com/office/drawing/2014/main" id="{69688E62-9674-B795-3C96-8E2DAC6DA377}"/>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35</a:t>
            </a:fld>
            <a:endParaRPr lang="en-NZ"/>
          </a:p>
        </p:txBody>
      </p:sp>
      <p:sp>
        <p:nvSpPr>
          <p:cNvPr id="4" name="Title 4">
            <a:extLst>
              <a:ext uri="{FF2B5EF4-FFF2-40B4-BE49-F238E27FC236}">
                <a16:creationId xmlns:a16="http://schemas.microsoft.com/office/drawing/2014/main" id="{DDC00BF2-E493-7B83-5733-B9B3832B3ED1}"/>
              </a:ext>
            </a:extLst>
          </p:cNvPr>
          <p:cNvSpPr txBox="1">
            <a:spLocks/>
          </p:cNvSpPr>
          <p:nvPr/>
        </p:nvSpPr>
        <p:spPr>
          <a:xfrm>
            <a:off x="-467212" y="271454"/>
            <a:ext cx="8174298" cy="733425"/>
          </a:xfrm>
          <a:prstGeom prst="roundRect">
            <a:avLst>
              <a:gd name="adj" fmla="val 50000"/>
            </a:avLst>
          </a:prstGeom>
          <a:solidFill>
            <a:srgbClr val="C00000"/>
          </a:solidFill>
          <a:ln w="12700" cap="flat" cmpd="sng" algn="ctr">
            <a:solidFill>
              <a:srgbClr val="C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39750">
              <a:lnSpc>
                <a:spcPct val="120000"/>
              </a:lnSpc>
            </a:pPr>
            <a:r>
              <a:rPr lang="en-NZ" sz="3200" dirty="0">
                <a:solidFill>
                  <a:schemeClr val="bg1"/>
                </a:solidFill>
              </a:rPr>
              <a:t>Example: Phoneme-grapheme correspondences</a:t>
            </a:r>
          </a:p>
        </p:txBody>
      </p:sp>
      <p:grpSp>
        <p:nvGrpSpPr>
          <p:cNvPr id="6" name="Group 5">
            <a:extLst>
              <a:ext uri="{FF2B5EF4-FFF2-40B4-BE49-F238E27FC236}">
                <a16:creationId xmlns:a16="http://schemas.microsoft.com/office/drawing/2014/main" id="{E922BA21-7092-4ECD-74FB-416B0D309127}"/>
              </a:ext>
            </a:extLst>
          </p:cNvPr>
          <p:cNvGrpSpPr/>
          <p:nvPr/>
        </p:nvGrpSpPr>
        <p:grpSpPr>
          <a:xfrm>
            <a:off x="8391681" y="1461139"/>
            <a:ext cx="3564345" cy="4549457"/>
            <a:chOff x="8641900" y="2411947"/>
            <a:chExt cx="3064959" cy="3912051"/>
          </a:xfrm>
        </p:grpSpPr>
        <p:pic>
          <p:nvPicPr>
            <p:cNvPr id="8" name="Picture 7">
              <a:extLst>
                <a:ext uri="{FF2B5EF4-FFF2-40B4-BE49-F238E27FC236}">
                  <a16:creationId xmlns:a16="http://schemas.microsoft.com/office/drawing/2014/main" id="{A22346EF-E4DA-88EF-A8EA-748DA89C5BDA}"/>
                </a:ext>
              </a:extLst>
            </p:cNvPr>
            <p:cNvPicPr>
              <a:picLocks noChangeAspect="1"/>
            </p:cNvPicPr>
            <p:nvPr/>
          </p:nvPicPr>
          <p:blipFill>
            <a:blip r:embed="rId3"/>
            <a:stretch>
              <a:fillRect/>
            </a:stretch>
          </p:blipFill>
          <p:spPr>
            <a:xfrm>
              <a:off x="8641900" y="2411947"/>
              <a:ext cx="2716842" cy="3912051"/>
            </a:xfrm>
            <a:prstGeom prst="rect">
              <a:avLst/>
            </a:prstGeom>
          </p:spPr>
        </p:pic>
        <p:pic>
          <p:nvPicPr>
            <p:cNvPr id="5" name="Picture 4">
              <a:extLst>
                <a:ext uri="{FF2B5EF4-FFF2-40B4-BE49-F238E27FC236}">
                  <a16:creationId xmlns:a16="http://schemas.microsoft.com/office/drawing/2014/main" id="{3BE5DE2A-BA4F-04C9-D572-B26DDAB84288}"/>
                </a:ext>
              </a:extLst>
            </p:cNvPr>
            <p:cNvPicPr>
              <a:picLocks noChangeAspect="1"/>
            </p:cNvPicPr>
            <p:nvPr/>
          </p:nvPicPr>
          <p:blipFill>
            <a:blip r:embed="rId4"/>
            <a:stretch>
              <a:fillRect/>
            </a:stretch>
          </p:blipFill>
          <p:spPr>
            <a:xfrm rot="731976">
              <a:off x="10211693" y="2961005"/>
              <a:ext cx="1495166" cy="2160295"/>
            </a:xfrm>
            <a:prstGeom prst="rect">
              <a:avLst/>
            </a:prstGeom>
          </p:spPr>
        </p:pic>
      </p:grpSp>
      <p:sp>
        <p:nvSpPr>
          <p:cNvPr id="12" name="Arrow: Right 11">
            <a:extLst>
              <a:ext uri="{FF2B5EF4-FFF2-40B4-BE49-F238E27FC236}">
                <a16:creationId xmlns:a16="http://schemas.microsoft.com/office/drawing/2014/main" id="{2EF40A78-C069-1689-70B4-385A05C066AD}"/>
              </a:ext>
            </a:extLst>
          </p:cNvPr>
          <p:cNvSpPr/>
          <p:nvPr/>
        </p:nvSpPr>
        <p:spPr>
          <a:xfrm>
            <a:off x="2772603" y="5360505"/>
            <a:ext cx="463826" cy="366757"/>
          </a:xfrm>
          <a:prstGeom prst="rightArrow">
            <a:avLst/>
          </a:prstGeom>
          <a:solidFill>
            <a:schemeClr val="bg1"/>
          </a:solidFill>
          <a:ln w="28575">
            <a:solidFill>
              <a:srgbClr val="E849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Arrow: Right 14">
            <a:extLst>
              <a:ext uri="{FF2B5EF4-FFF2-40B4-BE49-F238E27FC236}">
                <a16:creationId xmlns:a16="http://schemas.microsoft.com/office/drawing/2014/main" id="{D06E0D26-5160-FB81-0134-608ED9E27D0E}"/>
              </a:ext>
            </a:extLst>
          </p:cNvPr>
          <p:cNvSpPr/>
          <p:nvPr/>
        </p:nvSpPr>
        <p:spPr>
          <a:xfrm>
            <a:off x="5275608" y="5382958"/>
            <a:ext cx="463826" cy="366757"/>
          </a:xfrm>
          <a:prstGeom prst="rightArrow">
            <a:avLst/>
          </a:prstGeom>
          <a:solidFill>
            <a:schemeClr val="bg1"/>
          </a:solidFill>
          <a:ln w="28575">
            <a:solidFill>
              <a:srgbClr val="E849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5095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7F15E-67C8-3D1D-8248-017F420182FD}"/>
              </a:ext>
            </a:extLst>
          </p:cNvPr>
          <p:cNvSpPr>
            <a:spLocks noGrp="1"/>
          </p:cNvSpPr>
          <p:nvPr>
            <p:ph type="body" sz="quarter" idx="13"/>
          </p:nvPr>
        </p:nvSpPr>
        <p:spPr>
          <a:xfrm>
            <a:off x="161139" y="1186841"/>
            <a:ext cx="8842821" cy="4676011"/>
          </a:xfrm>
        </p:spPr>
        <p:txBody>
          <a:bodyPr vert="horz" lIns="91440" tIns="45720" rIns="91440" bIns="45720" rtlCol="0" anchor="t">
            <a:normAutofit/>
          </a:bodyPr>
          <a:lstStyle/>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Using decodable books, that include the phoneme-grapheme correspondences that ākonga have already learnt, aligns with the science of learning by:</a:t>
            </a:r>
          </a:p>
          <a:p>
            <a:pPr>
              <a:lnSpc>
                <a:spcPct val="100000"/>
              </a:lnSpc>
              <a:spcBef>
                <a:spcPts val="0"/>
              </a:spcBef>
              <a:spcAft>
                <a:spcPts val="1200"/>
              </a:spcAft>
            </a:pPr>
            <a:r>
              <a:rPr lang="en-US" b="1" dirty="0">
                <a:latin typeface="Arial" panose="020B0604020202020204" pitchFamily="34" charset="0"/>
                <a:cs typeface="Arial" panose="020B0604020202020204" pitchFamily="34" charset="0"/>
              </a:rPr>
              <a:t>building on prior knowledge </a:t>
            </a:r>
            <a:r>
              <a:rPr lang="en-US" dirty="0">
                <a:latin typeface="Arial" panose="020B0604020202020204" pitchFamily="34" charset="0"/>
                <a:cs typeface="Arial" panose="020B0604020202020204" pitchFamily="34" charset="0"/>
              </a:rPr>
              <a:t>– for example, including ‘</a:t>
            </a:r>
            <a:r>
              <a:rPr lang="en-US" dirty="0" err="1">
                <a:latin typeface="Arial" panose="020B0604020202020204" pitchFamily="34" charset="0"/>
                <a:cs typeface="Arial" panose="020B0604020202020204" pitchFamily="34" charset="0"/>
              </a:rPr>
              <a:t>sh</a:t>
            </a:r>
            <a:r>
              <a:rPr lang="en-US" dirty="0">
                <a:latin typeface="Arial" panose="020B0604020202020204" pitchFamily="34" charset="0"/>
                <a:cs typeface="Arial" panose="020B0604020202020204" pitchFamily="34" charset="0"/>
              </a:rPr>
              <a:t>’, and other previously learnt correspondences</a:t>
            </a:r>
            <a:endParaRPr lang="en-US" dirty="0">
              <a:latin typeface="Arial" panose="020B0604020202020204" pitchFamily="34" charset="0"/>
              <a:ea typeface="Calibri"/>
              <a:cs typeface="Arial" panose="020B0604020202020204" pitchFamily="34" charset="0"/>
            </a:endParaRPr>
          </a:p>
          <a:p>
            <a:pPr>
              <a:lnSpc>
                <a:spcPct val="100000"/>
              </a:lnSpc>
              <a:spcBef>
                <a:spcPts val="0"/>
              </a:spcBef>
              <a:spcAft>
                <a:spcPts val="1200"/>
              </a:spcAft>
            </a:pPr>
            <a:r>
              <a:rPr lang="en-US" b="1" dirty="0">
                <a:latin typeface="Arial" panose="020B0604020202020204" pitchFamily="34" charset="0"/>
                <a:cs typeface="Arial" panose="020B0604020202020204" pitchFamily="34" charset="0"/>
              </a:rPr>
              <a:t>providing retrieval practice </a:t>
            </a:r>
            <a:r>
              <a:rPr lang="en-US" dirty="0">
                <a:latin typeface="Arial" panose="020B0604020202020204" pitchFamily="34" charset="0"/>
                <a:cs typeface="Arial" panose="020B0604020202020204" pitchFamily="34" charset="0"/>
              </a:rPr>
              <a:t>– for example, by including lots of words with ‘</a:t>
            </a:r>
            <a:r>
              <a:rPr lang="en-US" dirty="0" err="1">
                <a:latin typeface="Arial" panose="020B0604020202020204" pitchFamily="34" charset="0"/>
                <a:cs typeface="Arial" panose="020B0604020202020204" pitchFamily="34" charset="0"/>
              </a:rPr>
              <a:t>sh</a:t>
            </a:r>
            <a:r>
              <a:rPr lang="en-US" dirty="0">
                <a:latin typeface="Arial" panose="020B0604020202020204" pitchFamily="34" charset="0"/>
                <a:cs typeface="Arial" panose="020B0604020202020204" pitchFamily="34" charset="0"/>
              </a:rPr>
              <a:t>’ in them</a:t>
            </a:r>
            <a:endParaRPr lang="en-US" dirty="0">
              <a:latin typeface="Arial" panose="020B0604020202020204" pitchFamily="34" charset="0"/>
              <a:ea typeface="Calibri"/>
              <a:cs typeface="Arial" panose="020B0604020202020204" pitchFamily="34" charset="0"/>
            </a:endParaRPr>
          </a:p>
          <a:p>
            <a:pPr>
              <a:lnSpc>
                <a:spcPct val="100000"/>
              </a:lnSpc>
              <a:spcBef>
                <a:spcPts val="0"/>
              </a:spcBef>
              <a:spcAft>
                <a:spcPts val="1200"/>
              </a:spcAft>
            </a:pPr>
            <a:r>
              <a:rPr lang="en-US" b="1" dirty="0">
                <a:latin typeface="Arial" panose="020B0604020202020204" pitchFamily="34" charset="0"/>
                <a:cs typeface="Arial" panose="020B0604020202020204" pitchFamily="34" charset="0"/>
              </a:rPr>
              <a:t>reducing cognitive load </a:t>
            </a:r>
            <a:r>
              <a:rPr lang="en-US" dirty="0">
                <a:latin typeface="Arial" panose="020B0604020202020204" pitchFamily="34" charset="0"/>
                <a:cs typeface="Arial" panose="020B0604020202020204" pitchFamily="34" charset="0"/>
              </a:rPr>
              <a:t>– for example, by:</a:t>
            </a:r>
            <a:endParaRPr lang="en-US" dirty="0">
              <a:latin typeface="Arial" panose="020B0604020202020204" pitchFamily="34" charset="0"/>
              <a:ea typeface="Calibri"/>
              <a:cs typeface="Arial" panose="020B0604020202020204" pitchFamily="34" charset="0"/>
            </a:endParaRPr>
          </a:p>
          <a:p>
            <a:pPr lvl="1">
              <a:lnSpc>
                <a:spcPct val="100000"/>
              </a:lnSpc>
              <a:spcBef>
                <a:spcPts val="0"/>
              </a:spcBef>
              <a:spcAft>
                <a:spcPts val="1200"/>
              </a:spcAft>
            </a:pPr>
            <a:r>
              <a:rPr lang="en-US" sz="2000" dirty="0">
                <a:latin typeface="Arial" panose="020B0604020202020204" pitchFamily="34" charset="0"/>
                <a:cs typeface="Arial" panose="020B0604020202020204" pitchFamily="34" charset="0"/>
              </a:rPr>
              <a:t>mostly including only correspondences that ākonga have already learnt and </a:t>
            </a:r>
            <a:r>
              <a:rPr lang="en-US" sz="2000" dirty="0" err="1">
                <a:latin typeface="Arial" panose="020B0604020202020204" pitchFamily="34" charset="0"/>
                <a:cs typeface="Arial" panose="020B0604020202020204" pitchFamily="34" charset="0"/>
              </a:rPr>
              <a:t>practised</a:t>
            </a:r>
            <a:r>
              <a:rPr lang="en-US" sz="2000" dirty="0">
                <a:latin typeface="Arial" panose="020B0604020202020204" pitchFamily="34" charset="0"/>
                <a:cs typeface="Arial" panose="020B0604020202020204" pitchFamily="34" charset="0"/>
              </a:rPr>
              <a:t> in words and sentences</a:t>
            </a:r>
          </a:p>
          <a:p>
            <a:pPr lvl="1">
              <a:lnSpc>
                <a:spcPct val="100000"/>
              </a:lnSpc>
              <a:spcBef>
                <a:spcPts val="0"/>
              </a:spcBef>
              <a:spcAft>
                <a:spcPts val="1200"/>
              </a:spcAft>
            </a:pPr>
            <a:r>
              <a:rPr lang="en-US" sz="2000" dirty="0">
                <a:latin typeface="Arial" panose="020B0604020202020204" pitchFamily="34" charset="0"/>
                <a:cs typeface="Arial" panose="020B0604020202020204" pitchFamily="34" charset="0"/>
              </a:rPr>
              <a:t>introducing high-frequency words, that have correspondences that ākonga haven’t learnt yet, in a manageable way.</a:t>
            </a: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p:txBody>
      </p:sp>
      <p:sp>
        <p:nvSpPr>
          <p:cNvPr id="11" name="Slide Number Placeholder 1">
            <a:extLst>
              <a:ext uri="{FF2B5EF4-FFF2-40B4-BE49-F238E27FC236}">
                <a16:creationId xmlns:a16="http://schemas.microsoft.com/office/drawing/2014/main" id="{69688E62-9674-B795-3C96-8E2DAC6DA377}"/>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36</a:t>
            </a:fld>
            <a:endParaRPr lang="en-NZ"/>
          </a:p>
        </p:txBody>
      </p:sp>
      <p:pic>
        <p:nvPicPr>
          <p:cNvPr id="5" name="Picture 4">
            <a:extLst>
              <a:ext uri="{FF2B5EF4-FFF2-40B4-BE49-F238E27FC236}">
                <a16:creationId xmlns:a16="http://schemas.microsoft.com/office/drawing/2014/main" id="{F169376F-370C-EBF4-C289-2C15A00C1013}"/>
              </a:ext>
            </a:extLst>
          </p:cNvPr>
          <p:cNvPicPr>
            <a:picLocks noChangeAspect="1"/>
          </p:cNvPicPr>
          <p:nvPr/>
        </p:nvPicPr>
        <p:blipFill>
          <a:blip r:embed="rId3"/>
          <a:stretch>
            <a:fillRect/>
          </a:stretch>
        </p:blipFill>
        <p:spPr>
          <a:xfrm>
            <a:off x="9146835" y="1720240"/>
            <a:ext cx="2551830" cy="2870809"/>
          </a:xfrm>
          <a:prstGeom prst="rect">
            <a:avLst/>
          </a:prstGeom>
        </p:spPr>
      </p:pic>
      <p:pic>
        <p:nvPicPr>
          <p:cNvPr id="8" name="Picture 7">
            <a:extLst>
              <a:ext uri="{FF2B5EF4-FFF2-40B4-BE49-F238E27FC236}">
                <a16:creationId xmlns:a16="http://schemas.microsoft.com/office/drawing/2014/main" id="{C858D1F5-63C0-9EA7-DB39-E90AF7775E5C}"/>
              </a:ext>
            </a:extLst>
          </p:cNvPr>
          <p:cNvPicPr>
            <a:picLocks noChangeAspect="1"/>
          </p:cNvPicPr>
          <p:nvPr/>
        </p:nvPicPr>
        <p:blipFill>
          <a:blip r:embed="rId4"/>
          <a:stretch>
            <a:fillRect/>
          </a:stretch>
        </p:blipFill>
        <p:spPr>
          <a:xfrm>
            <a:off x="9498825" y="4689833"/>
            <a:ext cx="1847850" cy="923925"/>
          </a:xfrm>
          <a:prstGeom prst="rect">
            <a:avLst/>
          </a:prstGeom>
        </p:spPr>
      </p:pic>
      <p:sp>
        <p:nvSpPr>
          <p:cNvPr id="4" name="Title 4">
            <a:extLst>
              <a:ext uri="{FF2B5EF4-FFF2-40B4-BE49-F238E27FC236}">
                <a16:creationId xmlns:a16="http://schemas.microsoft.com/office/drawing/2014/main" id="{C4BD7DB1-56B2-CD93-1246-ED1F93A80761}"/>
              </a:ext>
            </a:extLst>
          </p:cNvPr>
          <p:cNvSpPr txBox="1">
            <a:spLocks/>
          </p:cNvSpPr>
          <p:nvPr/>
        </p:nvSpPr>
        <p:spPr>
          <a:xfrm>
            <a:off x="-467212" y="271454"/>
            <a:ext cx="6467962" cy="733425"/>
          </a:xfrm>
          <a:prstGeom prst="roundRect">
            <a:avLst>
              <a:gd name="adj" fmla="val 50000"/>
            </a:avLst>
          </a:prstGeom>
          <a:solidFill>
            <a:srgbClr val="C00000"/>
          </a:solidFill>
          <a:ln w="12700" cap="flat" cmpd="sng" algn="ctr">
            <a:solidFill>
              <a:srgbClr val="C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39750">
              <a:lnSpc>
                <a:spcPct val="120000"/>
              </a:lnSpc>
            </a:pPr>
            <a:r>
              <a:rPr lang="en-NZ" sz="3200" dirty="0">
                <a:solidFill>
                  <a:schemeClr val="bg1"/>
                </a:solidFill>
              </a:rPr>
              <a:t>Example: Using decodable books</a:t>
            </a:r>
          </a:p>
        </p:txBody>
      </p:sp>
    </p:spTree>
    <p:extLst>
      <p:ext uri="{BB962C8B-B14F-4D97-AF65-F5344CB8AC3E}">
        <p14:creationId xmlns:p14="http://schemas.microsoft.com/office/powerpoint/2010/main" val="145792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amp;#39;s books&#10;&#10;Description automatically generated">
            <a:extLst>
              <a:ext uri="{FF2B5EF4-FFF2-40B4-BE49-F238E27FC236}">
                <a16:creationId xmlns:a16="http://schemas.microsoft.com/office/drawing/2014/main" id="{EF7B4061-5EE4-AC3B-6DDF-D300CBB92AF4}"/>
              </a:ext>
            </a:extLst>
          </p:cNvPr>
          <p:cNvPicPr>
            <a:picLocks noChangeAspect="1"/>
          </p:cNvPicPr>
          <p:nvPr/>
        </p:nvPicPr>
        <p:blipFill rotWithShape="1">
          <a:blip r:embed="rId3"/>
          <a:srcRect l="-211" t="16655" r="842" b="20969"/>
          <a:stretch/>
        </p:blipFill>
        <p:spPr>
          <a:xfrm>
            <a:off x="2771775" y="3547390"/>
            <a:ext cx="6648450" cy="3031207"/>
          </a:xfrm>
          <a:prstGeom prst="rect">
            <a:avLst/>
          </a:prstGeom>
        </p:spPr>
      </p:pic>
      <p:sp>
        <p:nvSpPr>
          <p:cNvPr id="3" name="Text Placeholder 2">
            <a:extLst>
              <a:ext uri="{FF2B5EF4-FFF2-40B4-BE49-F238E27FC236}">
                <a16:creationId xmlns:a16="http://schemas.microsoft.com/office/drawing/2014/main" id="{87A48D35-1983-90BF-6B50-41D529DBB561}"/>
              </a:ext>
            </a:extLst>
          </p:cNvPr>
          <p:cNvSpPr>
            <a:spLocks noGrp="1"/>
          </p:cNvSpPr>
          <p:nvPr>
            <p:ph type="body" sz="quarter" idx="13"/>
          </p:nvPr>
        </p:nvSpPr>
        <p:spPr>
          <a:xfrm>
            <a:off x="175777" y="1215389"/>
            <a:ext cx="9949298" cy="2728679"/>
          </a:xfrm>
        </p:spPr>
        <p:txBody>
          <a:bodyPr vert="horz" lIns="91440" tIns="45720" rIns="91440" bIns="45720" rtlCol="0" anchor="t">
            <a:noAutofit/>
          </a:bodyPr>
          <a:lstStyle/>
          <a:p>
            <a:pPr marL="0" indent="0">
              <a:lnSpc>
                <a:spcPct val="120000"/>
              </a:lnSpc>
              <a:spcBef>
                <a:spcPts val="0"/>
              </a:spcBef>
              <a:spcAft>
                <a:spcPts val="1200"/>
              </a:spcAft>
              <a:buNone/>
            </a:pPr>
            <a:r>
              <a:rPr lang="en-NZ" dirty="0">
                <a:latin typeface="Arial" panose="020B0604020202020204" pitchFamily="34" charset="0"/>
                <a:ea typeface="Calibri"/>
                <a:cs typeface="Arial" panose="020B0604020202020204" pitchFamily="34" charset="0"/>
              </a:rPr>
              <a:t>Ready</a:t>
            </a:r>
            <a:r>
              <a:rPr lang="en-NZ" dirty="0">
                <a:latin typeface="Arial" panose="020B0604020202020204" pitchFamily="34" charset="0"/>
                <a:ea typeface="+mn-lt"/>
                <a:cs typeface="Arial" panose="020B0604020202020204" pitchFamily="34" charset="0"/>
              </a:rPr>
              <a:t> to Read Phonics Plus is the foundational instructional reading series the Ministry of Education provides for students entering school and in junior classes. </a:t>
            </a:r>
            <a:endParaRPr lang="en-US" dirty="0">
              <a:latin typeface="Arial" panose="020B0604020202020204" pitchFamily="34" charset="0"/>
              <a:cs typeface="Arial" panose="020B0604020202020204" pitchFamily="34" charset="0"/>
            </a:endParaRPr>
          </a:p>
          <a:p>
            <a:pPr marL="0" indent="0">
              <a:lnSpc>
                <a:spcPct val="120000"/>
              </a:lnSpc>
              <a:spcBef>
                <a:spcPts val="0"/>
              </a:spcBef>
              <a:spcAft>
                <a:spcPts val="1200"/>
              </a:spcAft>
              <a:buNone/>
            </a:pPr>
            <a:r>
              <a:rPr lang="en-NZ" dirty="0">
                <a:latin typeface="Arial" panose="020B0604020202020204" pitchFamily="34" charset="0"/>
                <a:ea typeface="+mn-lt"/>
                <a:cs typeface="Arial" panose="020B0604020202020204" pitchFamily="34" charset="0"/>
              </a:rPr>
              <a:t>The Ready to Read Phonics Plus books and the supporting materials, provide opportunities for students to practice foundational literacy skills, such as decoding, through meaningful texts that are aligned to a structured, phonics-based scope and sequence.</a:t>
            </a:r>
            <a:r>
              <a:rPr lang="en-NZ" dirty="0">
                <a:latin typeface="Arial" panose="020B0604020202020204" pitchFamily="34" charset="0"/>
                <a:ea typeface="Calibri"/>
                <a:cs typeface="Arial" panose="020B0604020202020204" pitchFamily="34" charset="0"/>
              </a:rPr>
              <a:t> The books and supporting materials are distributed to all schools with students in years 1-3. </a:t>
            </a:r>
          </a:p>
        </p:txBody>
      </p:sp>
      <p:sp>
        <p:nvSpPr>
          <p:cNvPr id="2" name="Title 4">
            <a:extLst>
              <a:ext uri="{FF2B5EF4-FFF2-40B4-BE49-F238E27FC236}">
                <a16:creationId xmlns:a16="http://schemas.microsoft.com/office/drawing/2014/main" id="{42887249-19A9-BA18-D006-4462527197D0}"/>
              </a:ext>
            </a:extLst>
          </p:cNvPr>
          <p:cNvSpPr txBox="1">
            <a:spLocks/>
          </p:cNvSpPr>
          <p:nvPr/>
        </p:nvSpPr>
        <p:spPr>
          <a:xfrm>
            <a:off x="-467212" y="271454"/>
            <a:ext cx="5610712" cy="733425"/>
          </a:xfrm>
          <a:prstGeom prst="roundRect">
            <a:avLst>
              <a:gd name="adj" fmla="val 50000"/>
            </a:avLst>
          </a:prstGeom>
          <a:solidFill>
            <a:srgbClr val="C00000"/>
          </a:solidFill>
          <a:ln w="12700" cap="flat" cmpd="sng" algn="ctr">
            <a:solidFill>
              <a:srgbClr val="C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39750">
              <a:lnSpc>
                <a:spcPct val="120000"/>
              </a:lnSpc>
            </a:pPr>
            <a:r>
              <a:rPr lang="en-US" sz="3200" dirty="0">
                <a:solidFill>
                  <a:schemeClr val="bg1"/>
                </a:solidFill>
              </a:rPr>
              <a:t>Ready to Read Phonics Plus</a:t>
            </a:r>
          </a:p>
        </p:txBody>
      </p:sp>
      <p:sp>
        <p:nvSpPr>
          <p:cNvPr id="7" name="Slide Number Placeholder 1">
            <a:extLst>
              <a:ext uri="{FF2B5EF4-FFF2-40B4-BE49-F238E27FC236}">
                <a16:creationId xmlns:a16="http://schemas.microsoft.com/office/drawing/2014/main" id="{0AF45543-01E1-01E8-BD6F-F666731F9B2A}"/>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37</a:t>
            </a:fld>
            <a:endParaRPr lang="en-NZ"/>
          </a:p>
        </p:txBody>
      </p:sp>
    </p:spTree>
    <p:extLst>
      <p:ext uri="{BB962C8B-B14F-4D97-AF65-F5344CB8AC3E}">
        <p14:creationId xmlns:p14="http://schemas.microsoft.com/office/powerpoint/2010/main" val="2414191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A48D35-1983-90BF-6B50-41D529DBB561}"/>
              </a:ext>
            </a:extLst>
          </p:cNvPr>
          <p:cNvSpPr>
            <a:spLocks noGrp="1"/>
          </p:cNvSpPr>
          <p:nvPr>
            <p:ph type="body" sz="quarter" idx="13"/>
          </p:nvPr>
        </p:nvSpPr>
        <p:spPr>
          <a:xfrm>
            <a:off x="175777" y="1139189"/>
            <a:ext cx="5610712" cy="2728679"/>
          </a:xfrm>
        </p:spPr>
        <p:txBody>
          <a:bodyPr vert="horz" lIns="91440" tIns="45720" rIns="91440" bIns="45720" rtlCol="0" anchor="t">
            <a:noAutofit/>
          </a:bodyPr>
          <a:lstStyle/>
          <a:p>
            <a:pPr marL="0" indent="0">
              <a:lnSpc>
                <a:spcPct val="100000"/>
              </a:lnSpc>
              <a:spcAft>
                <a:spcPts val="1200"/>
              </a:spcAft>
              <a:buFont typeface="Arial" panose="020B0604020202020204" pitchFamily="34" charset="0"/>
              <a:buNone/>
            </a:pPr>
            <a:r>
              <a:rPr lang="en-NZ" sz="2200" dirty="0">
                <a:latin typeface="Arial" panose="020B0604020202020204" pitchFamily="34" charset="0"/>
                <a:ea typeface="Calibri"/>
                <a:cs typeface="Arial" panose="020B0604020202020204" pitchFamily="34" charset="0"/>
              </a:rPr>
              <a:t>On Tāhūrangi, you can also find:</a:t>
            </a:r>
            <a:endParaRPr lang="en-US" sz="2200" dirty="0">
              <a:latin typeface="Arial" panose="020B0604020202020204" pitchFamily="34" charset="0"/>
              <a:cs typeface="Arial" panose="020B0604020202020204" pitchFamily="34" charset="0"/>
            </a:endParaRPr>
          </a:p>
          <a:p>
            <a:pPr marL="342900" indent="-342900">
              <a:lnSpc>
                <a:spcPct val="100000"/>
              </a:lnSpc>
            </a:pPr>
            <a:r>
              <a:rPr lang="en-NZ" sz="2200" dirty="0">
                <a:latin typeface="Arial" panose="020B0604020202020204" pitchFamily="34" charset="0"/>
                <a:ea typeface="Calibri"/>
                <a:cs typeface="Arial" panose="020B0604020202020204" pitchFamily="34" charset="0"/>
              </a:rPr>
              <a:t>information about the series, including the scope and sequence</a:t>
            </a:r>
          </a:p>
          <a:p>
            <a:pPr marL="342900" indent="-342900">
              <a:lnSpc>
                <a:spcPct val="100000"/>
              </a:lnSpc>
            </a:pPr>
            <a:r>
              <a:rPr lang="en-NZ" sz="2200" dirty="0">
                <a:latin typeface="Arial" panose="020B0604020202020204" pitchFamily="34" charset="0"/>
                <a:ea typeface="Calibri"/>
                <a:cs typeface="Arial" panose="020B0604020202020204" pitchFamily="34" charset="0"/>
              </a:rPr>
              <a:t>introductory and informative videos showing teachers working with students in classrooms</a:t>
            </a:r>
          </a:p>
          <a:p>
            <a:pPr marL="342900" indent="-342900">
              <a:lnSpc>
                <a:spcPct val="100000"/>
              </a:lnSpc>
              <a:spcAft>
                <a:spcPts val="1200"/>
              </a:spcAft>
            </a:pPr>
            <a:r>
              <a:rPr lang="en-NZ" sz="2200" dirty="0">
                <a:latin typeface="Arial" panose="020B0604020202020204" pitchFamily="34" charset="0"/>
                <a:ea typeface="Calibri"/>
                <a:cs typeface="Arial" panose="020B0604020202020204" pitchFamily="34" charset="0"/>
              </a:rPr>
              <a:t>pdfs of all of the books and supporting materials.</a:t>
            </a:r>
          </a:p>
          <a:p>
            <a:pPr marL="0" indent="0">
              <a:lnSpc>
                <a:spcPct val="100000"/>
              </a:lnSpc>
              <a:buFont typeface="Arial" panose="020B0604020202020204" pitchFamily="34" charset="0"/>
              <a:buNone/>
            </a:pPr>
            <a:r>
              <a:rPr lang="en-NZ" sz="2200" b="1" dirty="0">
                <a:latin typeface="Arial" panose="020B0604020202020204" pitchFamily="34" charset="0"/>
                <a:ea typeface="Calibri"/>
                <a:cs typeface="Arial" panose="020B0604020202020204" pitchFamily="34" charset="0"/>
              </a:rPr>
              <a:t>A good place to start is here: </a:t>
            </a:r>
          </a:p>
          <a:p>
            <a:pPr marL="0" indent="0">
              <a:lnSpc>
                <a:spcPct val="100000"/>
              </a:lnSpc>
              <a:spcAft>
                <a:spcPts val="1200"/>
              </a:spcAft>
              <a:buFont typeface="Arial" panose="020B0604020202020204" pitchFamily="34" charset="0"/>
              <a:buNone/>
            </a:pPr>
            <a:r>
              <a:rPr lang="en-NZ" sz="2200" dirty="0">
                <a:latin typeface="Arial" panose="020B0604020202020204" pitchFamily="34" charset="0"/>
                <a:ea typeface="Calibri"/>
                <a:cs typeface="Arial" panose="020B0604020202020204" pitchFamily="34" charset="0"/>
                <a:hlinkClick r:id="rId3"/>
              </a:rPr>
              <a:t>Ready to Read Phonics Plus – series Introduction</a:t>
            </a:r>
            <a:endParaRPr lang="en-NZ" sz="2200" dirty="0">
              <a:latin typeface="Arial" panose="020B0604020202020204" pitchFamily="34" charset="0"/>
              <a:ea typeface="Calibri"/>
              <a:cs typeface="Arial" panose="020B0604020202020204" pitchFamily="34" charset="0"/>
            </a:endParaRPr>
          </a:p>
        </p:txBody>
      </p:sp>
      <p:sp>
        <p:nvSpPr>
          <p:cNvPr id="6" name="Text Placeholder 2">
            <a:extLst>
              <a:ext uri="{FF2B5EF4-FFF2-40B4-BE49-F238E27FC236}">
                <a16:creationId xmlns:a16="http://schemas.microsoft.com/office/drawing/2014/main" id="{C6BAD774-C7CF-4740-8615-464DDDC84DAF}"/>
              </a:ext>
            </a:extLst>
          </p:cNvPr>
          <p:cNvSpPr txBox="1">
            <a:spLocks/>
          </p:cNvSpPr>
          <p:nvPr/>
        </p:nvSpPr>
        <p:spPr>
          <a:xfrm>
            <a:off x="861780" y="4184437"/>
            <a:ext cx="9456920" cy="24021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641C2E"/>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NZ" dirty="0">
              <a:ea typeface="Calibri"/>
              <a:cs typeface="Calibri"/>
            </a:endParaRPr>
          </a:p>
        </p:txBody>
      </p:sp>
      <p:sp>
        <p:nvSpPr>
          <p:cNvPr id="2" name="Title 4">
            <a:extLst>
              <a:ext uri="{FF2B5EF4-FFF2-40B4-BE49-F238E27FC236}">
                <a16:creationId xmlns:a16="http://schemas.microsoft.com/office/drawing/2014/main" id="{42887249-19A9-BA18-D006-4462527197D0}"/>
              </a:ext>
            </a:extLst>
          </p:cNvPr>
          <p:cNvSpPr txBox="1">
            <a:spLocks/>
          </p:cNvSpPr>
          <p:nvPr/>
        </p:nvSpPr>
        <p:spPr>
          <a:xfrm>
            <a:off x="-467212" y="271454"/>
            <a:ext cx="5610712" cy="733425"/>
          </a:xfrm>
          <a:prstGeom prst="roundRect">
            <a:avLst>
              <a:gd name="adj" fmla="val 50000"/>
            </a:avLst>
          </a:prstGeom>
          <a:solidFill>
            <a:srgbClr val="C00000"/>
          </a:solidFill>
          <a:ln w="12700" cap="flat" cmpd="sng" algn="ctr">
            <a:solidFill>
              <a:srgbClr val="C00000"/>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39750">
              <a:lnSpc>
                <a:spcPct val="120000"/>
              </a:lnSpc>
            </a:pPr>
            <a:r>
              <a:rPr lang="en-US" sz="3200" dirty="0">
                <a:solidFill>
                  <a:schemeClr val="bg1"/>
                </a:solidFill>
              </a:rPr>
              <a:t>Ready to Read Phonics Plus</a:t>
            </a:r>
          </a:p>
        </p:txBody>
      </p:sp>
      <p:pic>
        <p:nvPicPr>
          <p:cNvPr id="7" name="Picture 6">
            <a:extLst>
              <a:ext uri="{FF2B5EF4-FFF2-40B4-BE49-F238E27FC236}">
                <a16:creationId xmlns:a16="http://schemas.microsoft.com/office/drawing/2014/main" id="{F4A1A572-C026-5934-5553-AD65145753B4}"/>
              </a:ext>
            </a:extLst>
          </p:cNvPr>
          <p:cNvPicPr>
            <a:picLocks noChangeAspect="1"/>
          </p:cNvPicPr>
          <p:nvPr/>
        </p:nvPicPr>
        <p:blipFill rotWithShape="1">
          <a:blip r:embed="rId4"/>
          <a:srcRect r="20124"/>
          <a:stretch/>
        </p:blipFill>
        <p:spPr>
          <a:xfrm>
            <a:off x="5978171" y="1455012"/>
            <a:ext cx="6213830" cy="4005988"/>
          </a:xfrm>
          <a:prstGeom prst="rect">
            <a:avLst/>
          </a:prstGeom>
          <a:ln w="28575">
            <a:solidFill>
              <a:srgbClr val="C00000"/>
            </a:solidFill>
          </a:ln>
        </p:spPr>
      </p:pic>
      <p:sp>
        <p:nvSpPr>
          <p:cNvPr id="8" name="Slide Number Placeholder 1">
            <a:extLst>
              <a:ext uri="{FF2B5EF4-FFF2-40B4-BE49-F238E27FC236}">
                <a16:creationId xmlns:a16="http://schemas.microsoft.com/office/drawing/2014/main" id="{C58B2FC3-0E2F-A50F-ECFA-19E5644B1238}"/>
              </a:ext>
            </a:extLst>
          </p:cNvPr>
          <p:cNvSpPr>
            <a:spLocks noGrp="1"/>
          </p:cNvSpPr>
          <p:nvPr>
            <p:ph type="sldNum" sz="quarter" idx="12"/>
          </p:nvPr>
        </p:nvSpPr>
        <p:spPr>
          <a:xfrm>
            <a:off x="495658" y="6396252"/>
            <a:ext cx="1055771" cy="182345"/>
          </a:xfrm>
        </p:spPr>
        <p:txBody>
          <a:bodyPr/>
          <a:lstStyle/>
          <a:p>
            <a:fld id="{13468063-9C21-4834-88E3-ACB04C56D52D}" type="slidenum">
              <a:rPr lang="en-NZ" smtClean="0"/>
              <a:pPr/>
              <a:t>38</a:t>
            </a:fld>
            <a:endParaRPr lang="en-NZ"/>
          </a:p>
        </p:txBody>
      </p:sp>
    </p:spTree>
    <p:extLst>
      <p:ext uri="{BB962C8B-B14F-4D97-AF65-F5344CB8AC3E}">
        <p14:creationId xmlns:p14="http://schemas.microsoft.com/office/powerpoint/2010/main" val="139381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1F8438-27E0-36E4-FA1A-CC7C8B719BC6}"/>
              </a:ext>
            </a:extLst>
          </p:cNvPr>
          <p:cNvSpPr>
            <a:spLocks noGrp="1"/>
          </p:cNvSpPr>
          <p:nvPr>
            <p:ph type="body" sz="quarter" idx="13"/>
          </p:nvPr>
        </p:nvSpPr>
        <p:spPr>
          <a:xfrm>
            <a:off x="479182" y="1428092"/>
            <a:ext cx="10087218" cy="1993282"/>
          </a:xfrm>
        </p:spPr>
        <p:txBody>
          <a:bodyPr vert="horz" lIns="91440" tIns="45720" rIns="91440" bIns="45720" rtlCol="0" anchor="t">
            <a:noAutofit/>
          </a:bodyPr>
          <a:lstStyle/>
          <a:p>
            <a:pPr>
              <a:lnSpc>
                <a:spcPct val="100000"/>
              </a:lnSpc>
              <a:spcAft>
                <a:spcPts val="1200"/>
              </a:spcAft>
            </a:pPr>
            <a:r>
              <a:rPr lang="en-US" sz="2400" dirty="0">
                <a:latin typeface="Arial" panose="020B0604020202020204" pitchFamily="34" charset="0"/>
                <a:cs typeface="Arial" panose="020B0604020202020204" pitchFamily="34" charset="0"/>
              </a:rPr>
              <a:t>How would a scope and sequence help you plan to meet the needs of your students?</a:t>
            </a:r>
          </a:p>
          <a:p>
            <a:pPr fontAlgn="base">
              <a:lnSpc>
                <a:spcPct val="100000"/>
              </a:lnSpc>
              <a:spcAft>
                <a:spcPts val="1200"/>
              </a:spcAft>
            </a:pPr>
            <a:r>
              <a:rPr lang="en-US" sz="2400" dirty="0">
                <a:solidFill>
                  <a:srgbClr val="000000"/>
                </a:solidFill>
                <a:latin typeface="Arial" panose="020B0604020202020204" pitchFamily="34" charset="0"/>
                <a:cs typeface="Arial" panose="020B0604020202020204" pitchFamily="34" charset="0"/>
              </a:rPr>
              <a:t>What do you already know about the science of learning and structured literacy approaches?</a:t>
            </a:r>
            <a:endParaRPr lang="en-US" sz="2400" b="0" i="0" dirty="0">
              <a:solidFill>
                <a:srgbClr val="000000"/>
              </a:solidFill>
              <a:effectLst/>
              <a:latin typeface="Arial" panose="020B0604020202020204" pitchFamily="34" charset="0"/>
              <a:cs typeface="Arial" panose="020B0604020202020204" pitchFamily="34" charset="0"/>
            </a:endParaRPr>
          </a:p>
          <a:p>
            <a:pPr>
              <a:lnSpc>
                <a:spcPct val="100000"/>
              </a:lnSpc>
              <a:spcAft>
                <a:spcPts val="1200"/>
              </a:spcAft>
            </a:pPr>
            <a:r>
              <a:rPr lang="en-US" sz="2400" dirty="0">
                <a:solidFill>
                  <a:srgbClr val="000000"/>
                </a:solidFill>
                <a:latin typeface="Arial" panose="020B0604020202020204" pitchFamily="34" charset="0"/>
                <a:cs typeface="Arial" panose="020B0604020202020204" pitchFamily="34" charset="0"/>
              </a:rPr>
              <a:t>What aspects of structured literacy approaches would you want to focus on and learn more about?</a:t>
            </a:r>
          </a:p>
          <a:p>
            <a:pPr fontAlgn="base">
              <a:lnSpc>
                <a:spcPct val="100000"/>
              </a:lnSpc>
              <a:spcAft>
                <a:spcPts val="1200"/>
              </a:spcAft>
            </a:pPr>
            <a:r>
              <a:rPr lang="en-US" sz="2400" b="0" i="0" dirty="0">
                <a:solidFill>
                  <a:srgbClr val="000000"/>
                </a:solidFill>
                <a:effectLst/>
                <a:latin typeface="Arial" panose="020B0604020202020204" pitchFamily="34" charset="0"/>
                <a:cs typeface="Arial" panose="020B0604020202020204" pitchFamily="34" charset="0"/>
              </a:rPr>
              <a:t>What do I need to </a:t>
            </a:r>
            <a:r>
              <a:rPr lang="en-US" sz="2400" dirty="0">
                <a:solidFill>
                  <a:srgbClr val="000000"/>
                </a:solidFill>
                <a:latin typeface="Arial" panose="020B0604020202020204" pitchFamily="34" charset="0"/>
                <a:cs typeface="Arial" panose="020B0604020202020204" pitchFamily="34" charset="0"/>
              </a:rPr>
              <a:t>consider</a:t>
            </a:r>
            <a:r>
              <a:rPr lang="en-US" sz="2400" b="0" i="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when</a:t>
            </a:r>
            <a:r>
              <a:rPr lang="en-US" sz="2400" b="0" i="0" dirty="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designing</a:t>
            </a:r>
            <a:r>
              <a:rPr lang="en-US" sz="2400" b="0" i="0" dirty="0">
                <a:solidFill>
                  <a:srgbClr val="000000"/>
                </a:solidFill>
                <a:effectLst/>
                <a:latin typeface="Arial" panose="020B0604020202020204" pitchFamily="34" charset="0"/>
                <a:cs typeface="Arial" panose="020B0604020202020204" pitchFamily="34" charset="0"/>
              </a:rPr>
              <a:t> a sequence of learning </a:t>
            </a:r>
            <a:r>
              <a:rPr lang="en-US" sz="2400" dirty="0">
                <a:solidFill>
                  <a:srgbClr val="000000"/>
                </a:solidFill>
                <a:latin typeface="Arial" panose="020B0604020202020204" pitchFamily="34" charset="0"/>
                <a:cs typeface="Arial" panose="020B0604020202020204" pitchFamily="34" charset="0"/>
              </a:rPr>
              <a:t>to ensure that the</a:t>
            </a:r>
            <a:r>
              <a:rPr lang="en-US" sz="2400" b="0" i="0" dirty="0">
                <a:solidFill>
                  <a:srgbClr val="000000"/>
                </a:solidFill>
                <a:effectLst/>
                <a:latin typeface="Arial" panose="020B0604020202020204" pitchFamily="34" charset="0"/>
                <a:cs typeface="Arial" panose="020B0604020202020204" pitchFamily="34" charset="0"/>
              </a:rPr>
              <a:t> cognitive load for my ākonga</a:t>
            </a:r>
            <a:r>
              <a:rPr lang="en-US" sz="2400" dirty="0">
                <a:solidFill>
                  <a:srgbClr val="000000"/>
                </a:solidFill>
                <a:latin typeface="Arial" panose="020B0604020202020204" pitchFamily="34" charset="0"/>
                <a:cs typeface="Arial" panose="020B0604020202020204" pitchFamily="34" charset="0"/>
              </a:rPr>
              <a:t> is appropriate for them</a:t>
            </a:r>
            <a:r>
              <a:rPr lang="en-US" sz="2400" b="0" i="0" dirty="0">
                <a:solidFill>
                  <a:srgbClr val="000000"/>
                </a:solidFill>
                <a:effectLst/>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9D42CB78-071F-04B1-31DA-9065E7E8DC32}"/>
              </a:ext>
            </a:extLst>
          </p:cNvPr>
          <p:cNvSpPr>
            <a:spLocks noGrp="1"/>
          </p:cNvSpPr>
          <p:nvPr>
            <p:ph type="sldNum" sz="quarter" idx="12"/>
          </p:nvPr>
        </p:nvSpPr>
        <p:spPr/>
        <p:txBody>
          <a:bodyPr/>
          <a:lstStyle/>
          <a:p>
            <a:fld id="{13468063-9C21-4834-88E3-ACB04C56D52D}" type="slidenum">
              <a:rPr lang="en-NZ" smtClean="0"/>
              <a:pPr/>
              <a:t>39</a:t>
            </a:fld>
            <a:endParaRPr lang="en-NZ"/>
          </a:p>
        </p:txBody>
      </p:sp>
      <p:sp>
        <p:nvSpPr>
          <p:cNvPr id="5" name="Rectangle: Rounded Corners 4">
            <a:extLst>
              <a:ext uri="{FF2B5EF4-FFF2-40B4-BE49-F238E27FC236}">
                <a16:creationId xmlns:a16="http://schemas.microsoft.com/office/drawing/2014/main" id="{B89BDA81-3508-7F55-6BC0-D7C5818133D2}"/>
              </a:ext>
            </a:extLst>
          </p:cNvPr>
          <p:cNvSpPr/>
          <p:nvPr/>
        </p:nvSpPr>
        <p:spPr>
          <a:xfrm>
            <a:off x="-276653" y="320277"/>
            <a:ext cx="3235753"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dirty="0">
                <a:latin typeface="Arial" panose="020B0604020202020204" pitchFamily="34" charset="0"/>
                <a:cs typeface="Arial" panose="020B0604020202020204" pitchFamily="34" charset="0"/>
              </a:rPr>
              <a:t>Reflection</a:t>
            </a:r>
          </a:p>
        </p:txBody>
      </p:sp>
    </p:spTree>
    <p:extLst>
      <p:ext uri="{BB962C8B-B14F-4D97-AF65-F5344CB8AC3E}">
        <p14:creationId xmlns:p14="http://schemas.microsoft.com/office/powerpoint/2010/main" val="149656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381653-605B-CB21-5B7B-B19C3BFD0371}"/>
              </a:ext>
            </a:extLst>
          </p:cNvPr>
          <p:cNvSpPr txBox="1"/>
          <p:nvPr/>
        </p:nvSpPr>
        <p:spPr>
          <a:xfrm>
            <a:off x="5866555" y="1482375"/>
            <a:ext cx="5050826" cy="4955203"/>
          </a:xfrm>
          <a:prstGeom prst="rect">
            <a:avLst/>
          </a:prstGeom>
          <a:noFill/>
        </p:spPr>
        <p:txBody>
          <a:bodyPr wrap="square" rtlCol="0">
            <a:spAutoFit/>
          </a:bodyPr>
          <a:lstStyle/>
          <a:p>
            <a:endParaRPr lang="en-NZ" dirty="0"/>
          </a:p>
          <a:p>
            <a:r>
              <a:rPr lang="en-US" sz="2800" dirty="0"/>
              <a:t>Dr Nina Hood, Founder of the Education Hub, will give you a quick introduction to the science of learning, what the research on the science tells us about the cognitive processes that inform the learning process, and the implications of this on pedagogy and curriculum.</a:t>
            </a:r>
            <a:endParaRPr lang="en-NZ" sz="2800" dirty="0"/>
          </a:p>
          <a:p>
            <a:endParaRPr lang="en-NZ" sz="2800" dirty="0"/>
          </a:p>
          <a:p>
            <a:endParaRPr lang="en-NZ" dirty="0"/>
          </a:p>
        </p:txBody>
      </p:sp>
      <p:sp>
        <p:nvSpPr>
          <p:cNvPr id="3" name="Rectangle: Rounded Corners 2">
            <a:extLst>
              <a:ext uri="{FF2B5EF4-FFF2-40B4-BE49-F238E27FC236}">
                <a16:creationId xmlns:a16="http://schemas.microsoft.com/office/drawing/2014/main" id="{5FBD6C5C-C5E6-367A-5BF3-9F297EF1E867}"/>
              </a:ext>
            </a:extLst>
          </p:cNvPr>
          <p:cNvSpPr/>
          <p:nvPr/>
        </p:nvSpPr>
        <p:spPr>
          <a:xfrm>
            <a:off x="-435428" y="392421"/>
            <a:ext cx="7717972"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US" sz="3200" b="1">
                <a:latin typeface="Arial" panose="020B0604020202020204" pitchFamily="34" charset="0"/>
                <a:cs typeface="Arial" panose="020B0604020202020204" pitchFamily="34" charset="0"/>
              </a:rPr>
              <a:t>The Science of Learning Webinar</a:t>
            </a:r>
          </a:p>
        </p:txBody>
      </p:sp>
      <p:pic>
        <p:nvPicPr>
          <p:cNvPr id="4" name="Online Media 3" title="Science of Learning webinars">
            <a:hlinkClick r:id="" action="ppaction://media"/>
            <a:extLst>
              <a:ext uri="{FF2B5EF4-FFF2-40B4-BE49-F238E27FC236}">
                <a16:creationId xmlns:a16="http://schemas.microsoft.com/office/drawing/2014/main" id="{D7B52BB3-59B5-ED54-71C6-ABDD98D43FB1}"/>
              </a:ext>
            </a:extLst>
          </p:cNvPr>
          <p:cNvPicPr>
            <a:picLocks noRot="1" noChangeAspect="1"/>
          </p:cNvPicPr>
          <p:nvPr>
            <a:videoFile r:link="rId1"/>
          </p:nvPr>
        </p:nvPicPr>
        <p:blipFill>
          <a:blip r:embed="rId4"/>
          <a:stretch>
            <a:fillRect/>
          </a:stretch>
        </p:blipFill>
        <p:spPr>
          <a:xfrm>
            <a:off x="356755" y="1918855"/>
            <a:ext cx="5410200" cy="3048000"/>
          </a:xfrm>
          <a:prstGeom prst="rect">
            <a:avLst/>
          </a:prstGeom>
        </p:spPr>
      </p:pic>
      <p:sp>
        <p:nvSpPr>
          <p:cNvPr id="7" name="TextBox 6">
            <a:extLst>
              <a:ext uri="{FF2B5EF4-FFF2-40B4-BE49-F238E27FC236}">
                <a16:creationId xmlns:a16="http://schemas.microsoft.com/office/drawing/2014/main" id="{A4C2287A-875B-07FE-E150-4A064B113756}"/>
              </a:ext>
            </a:extLst>
          </p:cNvPr>
          <p:cNvSpPr txBox="1"/>
          <p:nvPr/>
        </p:nvSpPr>
        <p:spPr>
          <a:xfrm>
            <a:off x="356755" y="1334671"/>
            <a:ext cx="6310744" cy="461665"/>
          </a:xfrm>
          <a:prstGeom prst="rect">
            <a:avLst/>
          </a:prstGeom>
          <a:noFill/>
        </p:spPr>
        <p:txBody>
          <a:bodyPr wrap="square">
            <a:spAutoFit/>
          </a:bodyPr>
          <a:lstStyle/>
          <a:p>
            <a:r>
              <a:rPr lang="en-NZ" sz="2400" b="1" dirty="0">
                <a:solidFill>
                  <a:srgbClr val="B23F46"/>
                </a:solidFill>
                <a:latin typeface="Arial" panose="020B0604020202020204" pitchFamily="34" charset="0"/>
                <a:cs typeface="Arial" panose="020B0604020202020204" pitchFamily="34" charset="0"/>
              </a:rPr>
              <a:t>Watch the video to 15:48 </a:t>
            </a:r>
          </a:p>
        </p:txBody>
      </p:sp>
      <p:sp>
        <p:nvSpPr>
          <p:cNvPr id="9" name="Slide Number Placeholder 3">
            <a:extLst>
              <a:ext uri="{FF2B5EF4-FFF2-40B4-BE49-F238E27FC236}">
                <a16:creationId xmlns:a16="http://schemas.microsoft.com/office/drawing/2014/main" id="{192149D7-6D05-DF14-D8C8-90A3AEC5C76F}"/>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4</a:t>
            </a:fld>
            <a:endParaRPr lang="en-NZ"/>
          </a:p>
        </p:txBody>
      </p:sp>
    </p:spTree>
    <p:extLst>
      <p:ext uri="{BB962C8B-B14F-4D97-AF65-F5344CB8AC3E}">
        <p14:creationId xmlns:p14="http://schemas.microsoft.com/office/powerpoint/2010/main" val="41364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71297A-E209-A7FE-613E-36AA1DDA7299}"/>
              </a:ext>
            </a:extLst>
          </p:cNvPr>
          <p:cNvSpPr>
            <a:spLocks noGrp="1"/>
          </p:cNvSpPr>
          <p:nvPr>
            <p:ph type="body" sz="quarter" idx="13"/>
          </p:nvPr>
        </p:nvSpPr>
        <p:spPr>
          <a:xfrm>
            <a:off x="338329" y="1318104"/>
            <a:ext cx="10101071" cy="4651821"/>
          </a:xfrm>
        </p:spPr>
        <p:txBody>
          <a:bodyPr>
            <a:normAutofit/>
          </a:bodyPr>
          <a:lstStyle/>
          <a:p>
            <a:pPr algn="l" rtl="0" fontAlgn="base">
              <a:lnSpc>
                <a:spcPct val="100000"/>
              </a:lnSpc>
              <a:spcAft>
                <a:spcPts val="1200"/>
              </a:spcAft>
            </a:pPr>
            <a:r>
              <a:rPr lang="en-US" sz="2400" b="0" i="0" dirty="0">
                <a:solidFill>
                  <a:srgbClr val="000000"/>
                </a:solidFill>
                <a:effectLst/>
                <a:latin typeface="Arial" panose="020B0604020202020204" pitchFamily="34" charset="0"/>
                <a:cs typeface="Arial" panose="020B0604020202020204" pitchFamily="34" charset="0"/>
              </a:rPr>
              <a:t>What strategies and actions can we take that retain motivation and agency while ensuring we limit extraneous load? </a:t>
            </a:r>
          </a:p>
          <a:p>
            <a:pPr algn="l" rtl="0" fontAlgn="base">
              <a:lnSpc>
                <a:spcPct val="100000"/>
              </a:lnSpc>
              <a:spcAft>
                <a:spcPts val="1200"/>
              </a:spcAft>
            </a:pPr>
            <a:r>
              <a:rPr lang="en-US" sz="2400" b="0" i="0" dirty="0">
                <a:solidFill>
                  <a:srgbClr val="000000"/>
                </a:solidFill>
                <a:effectLst/>
                <a:latin typeface="Arial" panose="020B0604020202020204" pitchFamily="34" charset="0"/>
                <a:cs typeface="Arial" panose="020B0604020202020204" pitchFamily="34" charset="0"/>
              </a:rPr>
              <a:t>In what ways has extraneous load crept into, or been designed into, aspects of our teaching and learning of literacy? </a:t>
            </a:r>
          </a:p>
          <a:p>
            <a:pPr algn="l" rtl="0" fontAlgn="base">
              <a:lnSpc>
                <a:spcPct val="100000"/>
              </a:lnSpc>
              <a:spcAft>
                <a:spcPts val="1200"/>
              </a:spcAft>
            </a:pPr>
            <a:r>
              <a:rPr lang="en-US" sz="2400" b="0" i="0" dirty="0">
                <a:solidFill>
                  <a:srgbClr val="000000"/>
                </a:solidFill>
                <a:effectLst/>
                <a:latin typeface="Arial" panose="020B0604020202020204" pitchFamily="34" charset="0"/>
                <a:cs typeface="Arial" panose="020B0604020202020204" pitchFamily="34" charset="0"/>
              </a:rPr>
              <a:t>What tools and resources do we use currently that include/draw on scope and sequence? </a:t>
            </a:r>
          </a:p>
          <a:p>
            <a:pPr algn="l" rtl="0" fontAlgn="base">
              <a:lnSpc>
                <a:spcPct val="100000"/>
              </a:lnSpc>
              <a:spcAft>
                <a:spcPts val="1200"/>
              </a:spcAft>
            </a:pPr>
            <a:r>
              <a:rPr lang="en-US" sz="2400" b="0" i="0" dirty="0">
                <a:solidFill>
                  <a:srgbClr val="000000"/>
                </a:solidFill>
                <a:effectLst/>
                <a:latin typeface="Arial" panose="020B0604020202020204" pitchFamily="34" charset="0"/>
                <a:cs typeface="Arial" panose="020B0604020202020204" pitchFamily="34" charset="0"/>
              </a:rPr>
              <a:t>What simple routines and structures are part of our practice currently? How can we make more intentional use of routines and structure to lower cognitive load on working memory for our ākonga? </a:t>
            </a:r>
          </a:p>
        </p:txBody>
      </p:sp>
      <p:sp>
        <p:nvSpPr>
          <p:cNvPr id="4" name="Slide Number Placeholder 3">
            <a:extLst>
              <a:ext uri="{FF2B5EF4-FFF2-40B4-BE49-F238E27FC236}">
                <a16:creationId xmlns:a16="http://schemas.microsoft.com/office/drawing/2014/main" id="{C4F1C358-A935-AAB9-5E8A-8498F14AAFC4}"/>
              </a:ext>
            </a:extLst>
          </p:cNvPr>
          <p:cNvSpPr>
            <a:spLocks noGrp="1"/>
          </p:cNvSpPr>
          <p:nvPr>
            <p:ph type="sldNum" sz="quarter" idx="12"/>
          </p:nvPr>
        </p:nvSpPr>
        <p:spPr/>
        <p:txBody>
          <a:bodyPr/>
          <a:lstStyle/>
          <a:p>
            <a:fld id="{13468063-9C21-4834-88E3-ACB04C56D52D}" type="slidenum">
              <a:rPr lang="en-NZ" smtClean="0"/>
              <a:pPr/>
              <a:t>40</a:t>
            </a:fld>
            <a:endParaRPr lang="en-NZ"/>
          </a:p>
        </p:txBody>
      </p:sp>
      <p:sp>
        <p:nvSpPr>
          <p:cNvPr id="5" name="Rectangle: Rounded Corners 4">
            <a:extLst>
              <a:ext uri="{FF2B5EF4-FFF2-40B4-BE49-F238E27FC236}">
                <a16:creationId xmlns:a16="http://schemas.microsoft.com/office/drawing/2014/main" id="{FF222466-9AA8-E770-421B-F8F5A75FD3A7}"/>
              </a:ext>
            </a:extLst>
          </p:cNvPr>
          <p:cNvSpPr/>
          <p:nvPr/>
        </p:nvSpPr>
        <p:spPr>
          <a:xfrm>
            <a:off x="-276654" y="320277"/>
            <a:ext cx="9319054"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a:latin typeface="Arial"/>
                <a:cs typeface="Arial"/>
              </a:rPr>
              <a:t>Strengthening our structured approaches</a:t>
            </a:r>
            <a:endParaRPr lang="en-NZ"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755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8E3A98-D886-BAC9-94E5-FCB4BD3B5E07}"/>
              </a:ext>
            </a:extLst>
          </p:cNvPr>
          <p:cNvSpPr>
            <a:spLocks noGrp="1"/>
          </p:cNvSpPr>
          <p:nvPr>
            <p:ph type="body" sz="quarter" idx="13"/>
          </p:nvPr>
        </p:nvSpPr>
        <p:spPr>
          <a:xfrm>
            <a:off x="338330" y="1318104"/>
            <a:ext cx="8196070" cy="4651821"/>
          </a:xfrm>
        </p:spPr>
        <p:txBody>
          <a:bodyPr vert="horz" lIns="91440" tIns="45720" rIns="91440" bIns="45720" rtlCol="0" anchor="t">
            <a:normAutofit/>
          </a:bodyPr>
          <a:lstStyle/>
          <a:p>
            <a:pPr>
              <a:lnSpc>
                <a:spcPct val="100000"/>
              </a:lnSpc>
              <a:spcAft>
                <a:spcPts val="1200"/>
              </a:spcAft>
            </a:pPr>
            <a:r>
              <a:rPr lang="en-GB" sz="2400" dirty="0">
                <a:latin typeface="Arial" panose="020B0604020202020204" pitchFamily="34" charset="0"/>
                <a:cs typeface="Arial" panose="020B0604020202020204" pitchFamily="34" charset="0"/>
              </a:rPr>
              <a:t>What do you know and need to know more about?</a:t>
            </a:r>
          </a:p>
          <a:p>
            <a:pPr>
              <a:lnSpc>
                <a:spcPct val="100000"/>
              </a:lnSpc>
              <a:spcAft>
                <a:spcPts val="1200"/>
              </a:spcAft>
            </a:pPr>
            <a:r>
              <a:rPr lang="en-GB" sz="2400" dirty="0">
                <a:solidFill>
                  <a:srgbClr val="000000"/>
                </a:solidFill>
                <a:latin typeface="Arial" panose="020B0604020202020204" pitchFamily="34" charset="0"/>
                <a:cs typeface="Arial" panose="020B0604020202020204" pitchFamily="34" charset="0"/>
              </a:rPr>
              <a:t>What do you need to do to support teachers in your school/kura to implement and embed structured literacy approaches?</a:t>
            </a:r>
          </a:p>
          <a:p>
            <a:pPr>
              <a:lnSpc>
                <a:spcPct val="100000"/>
              </a:lnSpc>
              <a:spcAft>
                <a:spcPts val="1200"/>
              </a:spcAft>
            </a:pPr>
            <a:r>
              <a:rPr lang="en-GB" sz="2400" dirty="0">
                <a:solidFill>
                  <a:srgbClr val="000000"/>
                </a:solidFill>
                <a:latin typeface="Arial" panose="020B0604020202020204" pitchFamily="34" charset="0"/>
                <a:cs typeface="Arial" panose="020B0604020202020204" pitchFamily="34" charset="0"/>
              </a:rPr>
              <a:t>What might your teachers need to stop doing to have the capacity to learn about and implement structured literacy approaches?</a:t>
            </a:r>
          </a:p>
        </p:txBody>
      </p:sp>
      <p:sp>
        <p:nvSpPr>
          <p:cNvPr id="4" name="Slide Number Placeholder 3">
            <a:extLst>
              <a:ext uri="{FF2B5EF4-FFF2-40B4-BE49-F238E27FC236}">
                <a16:creationId xmlns:a16="http://schemas.microsoft.com/office/drawing/2014/main" id="{2AA9C559-5CC5-0103-20E8-8EBD6AE4885C}"/>
              </a:ext>
            </a:extLst>
          </p:cNvPr>
          <p:cNvSpPr>
            <a:spLocks noGrp="1"/>
          </p:cNvSpPr>
          <p:nvPr>
            <p:ph type="sldNum" sz="quarter" idx="12"/>
          </p:nvPr>
        </p:nvSpPr>
        <p:spPr/>
        <p:txBody>
          <a:bodyPr/>
          <a:lstStyle/>
          <a:p>
            <a:fld id="{13468063-9C21-4834-88E3-ACB04C56D52D}" type="slidenum">
              <a:rPr lang="en-NZ" smtClean="0"/>
              <a:pPr/>
              <a:t>41</a:t>
            </a:fld>
            <a:endParaRPr lang="en-NZ"/>
          </a:p>
        </p:txBody>
      </p:sp>
      <p:sp>
        <p:nvSpPr>
          <p:cNvPr id="7" name="Rectangle: Rounded Corners 6">
            <a:extLst>
              <a:ext uri="{FF2B5EF4-FFF2-40B4-BE49-F238E27FC236}">
                <a16:creationId xmlns:a16="http://schemas.microsoft.com/office/drawing/2014/main" id="{EEB24F75-ADBE-5266-38BC-CA9AD98008F3}"/>
              </a:ext>
            </a:extLst>
          </p:cNvPr>
          <p:cNvSpPr/>
          <p:nvPr/>
        </p:nvSpPr>
        <p:spPr>
          <a:xfrm>
            <a:off x="-276653" y="320277"/>
            <a:ext cx="7312453"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9750"/>
            <a:r>
              <a:rPr lang="en-NZ" sz="3200" b="1">
                <a:latin typeface="Arial"/>
                <a:cs typeface="Arial"/>
              </a:rPr>
              <a:t>For leaders...what is your role?</a:t>
            </a:r>
            <a:endParaRPr lang="en-US"/>
          </a:p>
        </p:txBody>
      </p:sp>
    </p:spTree>
    <p:extLst>
      <p:ext uri="{BB962C8B-B14F-4D97-AF65-F5344CB8AC3E}">
        <p14:creationId xmlns:p14="http://schemas.microsoft.com/office/powerpoint/2010/main" val="3113473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74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93B7118-CD01-1BC6-1A3B-164BAE6748F3}"/>
              </a:ext>
            </a:extLst>
          </p:cNvPr>
          <p:cNvGrpSpPr/>
          <p:nvPr/>
        </p:nvGrpSpPr>
        <p:grpSpPr>
          <a:xfrm>
            <a:off x="5511800" y="1369478"/>
            <a:ext cx="6565900" cy="5488521"/>
            <a:chOff x="5511800" y="1369478"/>
            <a:chExt cx="6565900" cy="5488521"/>
          </a:xfrm>
        </p:grpSpPr>
        <p:pic>
          <p:nvPicPr>
            <p:cNvPr id="2050" name="Picture 2" descr="Thinking Vectors &amp; Illustrations for Free Download | Freepik">
              <a:extLst>
                <a:ext uri="{FF2B5EF4-FFF2-40B4-BE49-F238E27FC236}">
                  <a16:creationId xmlns:a16="http://schemas.microsoft.com/office/drawing/2014/main" id="{082AFB28-19F4-D453-2516-95E606CBD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1369478"/>
              <a:ext cx="5883244" cy="5488521"/>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A6C8C0E7-2287-5CF6-0EB1-B43272192474}"/>
                </a:ext>
              </a:extLst>
            </p:cNvPr>
            <p:cNvSpPr/>
            <p:nvPr/>
          </p:nvSpPr>
          <p:spPr>
            <a:xfrm>
              <a:off x="10718800" y="5881148"/>
              <a:ext cx="13589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 name="Slide Number Placeholder 3">
            <a:extLst>
              <a:ext uri="{FF2B5EF4-FFF2-40B4-BE49-F238E27FC236}">
                <a16:creationId xmlns:a16="http://schemas.microsoft.com/office/drawing/2014/main" id="{8EE40D3E-69D4-6DD9-46FD-C0FE45972037}"/>
              </a:ext>
            </a:extLst>
          </p:cNvPr>
          <p:cNvSpPr>
            <a:spLocks noGrp="1"/>
          </p:cNvSpPr>
          <p:nvPr>
            <p:ph type="sldNum" sz="quarter" idx="12"/>
          </p:nvPr>
        </p:nvSpPr>
        <p:spPr/>
        <p:txBody>
          <a:bodyPr/>
          <a:lstStyle/>
          <a:p>
            <a:fld id="{13468063-9C21-4834-88E3-ACB04C56D52D}" type="slidenum">
              <a:rPr lang="en-NZ" smtClean="0"/>
              <a:pPr/>
              <a:t>5</a:t>
            </a:fld>
            <a:endParaRPr lang="en-NZ"/>
          </a:p>
        </p:txBody>
      </p:sp>
      <p:sp>
        <p:nvSpPr>
          <p:cNvPr id="6" name="Text Placeholder 2">
            <a:extLst>
              <a:ext uri="{FF2B5EF4-FFF2-40B4-BE49-F238E27FC236}">
                <a16:creationId xmlns:a16="http://schemas.microsoft.com/office/drawing/2014/main" id="{547FBC5F-3291-9A59-3AB5-0270CE9576E8}"/>
              </a:ext>
            </a:extLst>
          </p:cNvPr>
          <p:cNvSpPr>
            <a:spLocks noGrp="1"/>
          </p:cNvSpPr>
          <p:nvPr>
            <p:ph type="body" sz="quarter" idx="13"/>
          </p:nvPr>
        </p:nvSpPr>
        <p:spPr>
          <a:xfrm>
            <a:off x="212756" y="1378282"/>
            <a:ext cx="8880444" cy="4502866"/>
          </a:xfrm>
        </p:spPr>
        <p:txBody>
          <a:bodyPr>
            <a:noAutofit/>
          </a:bodyPr>
          <a:lstStyle/>
          <a:p>
            <a:pPr marL="0" indent="0">
              <a:spcAft>
                <a:spcPts val="1800"/>
              </a:spcAft>
              <a:buNone/>
            </a:pPr>
            <a:r>
              <a:rPr lang="en-US" sz="2400" b="1">
                <a:solidFill>
                  <a:srgbClr val="C00000"/>
                </a:solidFill>
                <a:latin typeface="Arial" panose="020B0604020202020204" pitchFamily="34" charset="0"/>
                <a:cs typeface="Arial" panose="020B0604020202020204" pitchFamily="34" charset="0"/>
              </a:rPr>
              <a:t>Discuss the video and share your thoughts. </a:t>
            </a:r>
          </a:p>
          <a:p>
            <a:pPr marL="0" indent="0">
              <a:spcAft>
                <a:spcPts val="600"/>
              </a:spcAft>
              <a:buNone/>
            </a:pPr>
            <a:r>
              <a:rPr lang="en-US" sz="2400">
                <a:latin typeface="Arial" panose="020B0604020202020204" pitchFamily="34" charset="0"/>
                <a:cs typeface="Arial" panose="020B0604020202020204" pitchFamily="34" charset="0"/>
              </a:rPr>
              <a:t>Decide on:</a:t>
            </a:r>
          </a:p>
          <a:p>
            <a:pPr marL="0" indent="0">
              <a:lnSpc>
                <a:spcPct val="100000"/>
              </a:lnSpc>
              <a:spcAft>
                <a:spcPts val="1200"/>
              </a:spcAft>
              <a:buNone/>
            </a:pPr>
            <a:r>
              <a:rPr lang="en-US" sz="6000" b="1">
                <a:solidFill>
                  <a:srgbClr val="FF642B"/>
                </a:solidFill>
                <a:latin typeface="Arial" panose="020B0604020202020204" pitchFamily="34" charset="0"/>
                <a:cs typeface="Arial" panose="020B0604020202020204" pitchFamily="34" charset="0"/>
              </a:rPr>
              <a:t>3</a:t>
            </a:r>
          </a:p>
          <a:p>
            <a:pPr marL="0" indent="0">
              <a:lnSpc>
                <a:spcPct val="100000"/>
              </a:lnSpc>
              <a:spcAft>
                <a:spcPts val="1200"/>
              </a:spcAft>
              <a:buNone/>
            </a:pPr>
            <a:r>
              <a:rPr lang="en-US" sz="6000" b="1">
                <a:solidFill>
                  <a:srgbClr val="FF642B"/>
                </a:solidFill>
                <a:latin typeface="Arial" panose="020B0604020202020204" pitchFamily="34" charset="0"/>
                <a:cs typeface="Arial" panose="020B0604020202020204" pitchFamily="34" charset="0"/>
              </a:rPr>
              <a:t>2</a:t>
            </a:r>
          </a:p>
          <a:p>
            <a:pPr marL="0" indent="0">
              <a:lnSpc>
                <a:spcPct val="100000"/>
              </a:lnSpc>
              <a:spcAft>
                <a:spcPts val="1200"/>
              </a:spcAft>
              <a:buNone/>
            </a:pPr>
            <a:r>
              <a:rPr lang="en-US" sz="6000" b="1">
                <a:solidFill>
                  <a:srgbClr val="FF642B"/>
                </a:solidFill>
                <a:latin typeface="Arial" panose="020B0604020202020204" pitchFamily="34" charset="0"/>
                <a:cs typeface="Arial" panose="020B0604020202020204" pitchFamily="34" charset="0"/>
              </a:rPr>
              <a:t>1</a:t>
            </a:r>
            <a:endParaRPr lang="en-US" sz="5400" b="1">
              <a:solidFill>
                <a:srgbClr val="FF642B"/>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3EB681A-9BD0-583B-4C9D-8C8B87DFB719}"/>
              </a:ext>
            </a:extLst>
          </p:cNvPr>
          <p:cNvSpPr txBox="1"/>
          <p:nvPr/>
        </p:nvSpPr>
        <p:spPr>
          <a:xfrm>
            <a:off x="866547" y="2758249"/>
            <a:ext cx="474685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pieces of information from the video </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that are significant in your context.</a:t>
            </a:r>
          </a:p>
        </p:txBody>
      </p:sp>
      <p:sp>
        <p:nvSpPr>
          <p:cNvPr id="20" name="TextBox 19">
            <a:extLst>
              <a:ext uri="{FF2B5EF4-FFF2-40B4-BE49-F238E27FC236}">
                <a16:creationId xmlns:a16="http://schemas.microsoft.com/office/drawing/2014/main" id="{30DB0B05-BE3E-6458-9E4F-B62EC9BE1E36}"/>
              </a:ext>
            </a:extLst>
          </p:cNvPr>
          <p:cNvSpPr txBox="1"/>
          <p:nvPr/>
        </p:nvSpPr>
        <p:spPr>
          <a:xfrm>
            <a:off x="866547" y="3965755"/>
            <a:ext cx="301965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1200"/>
              </a:spcAft>
              <a:buClr>
                <a:srgbClr val="641C2E"/>
              </a:buClr>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things that interested or surprised you.</a:t>
            </a:r>
          </a:p>
        </p:txBody>
      </p:sp>
      <p:sp>
        <p:nvSpPr>
          <p:cNvPr id="26" name="TextBox 25">
            <a:extLst>
              <a:ext uri="{FF2B5EF4-FFF2-40B4-BE49-F238E27FC236}">
                <a16:creationId xmlns:a16="http://schemas.microsoft.com/office/drawing/2014/main" id="{373611F5-7BD4-5FC8-181E-6C17574A7368}"/>
              </a:ext>
            </a:extLst>
          </p:cNvPr>
          <p:cNvSpPr txBox="1"/>
          <p:nvPr/>
        </p:nvSpPr>
        <p:spPr>
          <a:xfrm>
            <a:off x="866547" y="5124290"/>
            <a:ext cx="3692753" cy="707886"/>
          </a:xfrm>
          <a:prstGeom prst="rect">
            <a:avLst/>
          </a:prstGeom>
          <a:noFill/>
        </p:spPr>
        <p:txBody>
          <a:bodyPr wrap="square">
            <a:spAutoFit/>
          </a:bodyPr>
          <a:lstStyle/>
          <a:p>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question that you have </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about the Science of Learning.</a:t>
            </a:r>
            <a:endParaRPr lang="en-NZ" sz="1600"/>
          </a:p>
        </p:txBody>
      </p:sp>
      <p:sp>
        <p:nvSpPr>
          <p:cNvPr id="29" name="Rectangle: Rounded Corners 28">
            <a:extLst>
              <a:ext uri="{FF2B5EF4-FFF2-40B4-BE49-F238E27FC236}">
                <a16:creationId xmlns:a16="http://schemas.microsoft.com/office/drawing/2014/main" id="{FF2EC9C7-30F8-6848-5080-FA32B1C5A904}"/>
              </a:ext>
            </a:extLst>
          </p:cNvPr>
          <p:cNvSpPr/>
          <p:nvPr/>
        </p:nvSpPr>
        <p:spPr>
          <a:xfrm>
            <a:off x="-435429" y="392421"/>
            <a:ext cx="8207829"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US" sz="3200" b="1">
                <a:latin typeface="Arial" panose="020B0604020202020204" pitchFamily="34" charset="0"/>
                <a:cs typeface="Arial" panose="020B0604020202020204" pitchFamily="34" charset="0"/>
              </a:rPr>
              <a:t>Unpacking the Science of Learning</a:t>
            </a:r>
          </a:p>
        </p:txBody>
      </p:sp>
      <p:sp>
        <p:nvSpPr>
          <p:cNvPr id="2" name="TextBox 1">
            <a:extLst>
              <a:ext uri="{FF2B5EF4-FFF2-40B4-BE49-F238E27FC236}">
                <a16:creationId xmlns:a16="http://schemas.microsoft.com/office/drawing/2014/main" id="{C016DFF8-FEB7-B10B-7AF9-BD164F50BFF1}"/>
              </a:ext>
            </a:extLst>
          </p:cNvPr>
          <p:cNvSpPr txBox="1"/>
          <p:nvPr/>
        </p:nvSpPr>
        <p:spPr>
          <a:xfrm>
            <a:off x="9391226" y="6526144"/>
            <a:ext cx="1327574" cy="215444"/>
          </a:xfrm>
          <a:prstGeom prst="rect">
            <a:avLst/>
          </a:prstGeom>
          <a:noFill/>
        </p:spPr>
        <p:txBody>
          <a:bodyPr wrap="square">
            <a:spAutoFit/>
          </a:bodyPr>
          <a:lstStyle/>
          <a:p>
            <a:pPr>
              <a:lnSpc>
                <a:spcPct val="100000"/>
              </a:lnSpc>
              <a:spcAft>
                <a:spcPts val="1200"/>
              </a:spcAft>
            </a:pPr>
            <a:r>
              <a:rPr lang="en-NZ" sz="800" dirty="0">
                <a:latin typeface="Arial"/>
                <a:cs typeface="Arial"/>
              </a:rPr>
              <a:t>Image from: </a:t>
            </a:r>
            <a:r>
              <a:rPr lang="en-NZ" sz="800" dirty="0" err="1">
                <a:latin typeface="Arial"/>
                <a:cs typeface="Arial"/>
              </a:rPr>
              <a:t>Vecteezy</a:t>
            </a:r>
            <a:endParaRPr lang="en-NZ" sz="800" dirty="0">
              <a:latin typeface="Arial"/>
              <a:cs typeface="Arial"/>
            </a:endParaRPr>
          </a:p>
        </p:txBody>
      </p:sp>
    </p:spTree>
    <p:extLst>
      <p:ext uri="{BB962C8B-B14F-4D97-AF65-F5344CB8AC3E}">
        <p14:creationId xmlns:p14="http://schemas.microsoft.com/office/powerpoint/2010/main" val="3322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870FD5-FA5D-39B1-6284-42CF9D4868FB}"/>
              </a:ext>
            </a:extLst>
          </p:cNvPr>
          <p:cNvSpPr>
            <a:spLocks noGrp="1"/>
          </p:cNvSpPr>
          <p:nvPr>
            <p:ph type="sldNum" sz="quarter" idx="12"/>
          </p:nvPr>
        </p:nvSpPr>
        <p:spPr/>
        <p:txBody>
          <a:bodyPr/>
          <a:lstStyle/>
          <a:p>
            <a:fld id="{13468063-9C21-4834-88E3-ACB04C56D52D}" type="slidenum">
              <a:rPr lang="en-NZ" smtClean="0"/>
              <a:pPr/>
              <a:t>6</a:t>
            </a:fld>
            <a:endParaRPr lang="en-NZ"/>
          </a:p>
        </p:txBody>
      </p:sp>
      <p:sp>
        <p:nvSpPr>
          <p:cNvPr id="7" name="Rectangle: Rounded Corners 6">
            <a:extLst>
              <a:ext uri="{FF2B5EF4-FFF2-40B4-BE49-F238E27FC236}">
                <a16:creationId xmlns:a16="http://schemas.microsoft.com/office/drawing/2014/main" id="{CE60AA32-9BE7-E090-A9E6-8EDDB2CB2ACB}"/>
              </a:ext>
            </a:extLst>
          </p:cNvPr>
          <p:cNvSpPr/>
          <p:nvPr/>
        </p:nvSpPr>
        <p:spPr>
          <a:xfrm>
            <a:off x="-435429" y="392421"/>
            <a:ext cx="7179129"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US" sz="3200" b="1">
                <a:latin typeface="Arial" panose="020B0604020202020204" pitchFamily="34" charset="0"/>
                <a:cs typeface="Arial" panose="020B0604020202020204" pitchFamily="34" charset="0"/>
              </a:rPr>
              <a:t>Using the Science of Learning</a:t>
            </a:r>
          </a:p>
        </p:txBody>
      </p:sp>
      <p:sp>
        <p:nvSpPr>
          <p:cNvPr id="8" name="Text Placeholder 2">
            <a:extLst>
              <a:ext uri="{FF2B5EF4-FFF2-40B4-BE49-F238E27FC236}">
                <a16:creationId xmlns:a16="http://schemas.microsoft.com/office/drawing/2014/main" id="{55513802-5CD1-C032-35B9-CBF2F7BB1954}"/>
              </a:ext>
            </a:extLst>
          </p:cNvPr>
          <p:cNvSpPr txBox="1">
            <a:spLocks/>
          </p:cNvSpPr>
          <p:nvPr/>
        </p:nvSpPr>
        <p:spPr>
          <a:xfrm>
            <a:off x="1230637" y="1691442"/>
            <a:ext cx="8994744" cy="9869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NZ" sz="2400" b="1">
                <a:solidFill>
                  <a:srgbClr val="C00000"/>
                </a:solidFill>
                <a:latin typeface="Arial" panose="020B0604020202020204" pitchFamily="34" charset="0"/>
                <a:cs typeface="Arial" panose="020B0604020202020204" pitchFamily="34" charset="0"/>
              </a:rPr>
              <a:t>Match the Science of Learning terminology to its definition, and the ways that you can implement it in your practice.</a:t>
            </a:r>
          </a:p>
        </p:txBody>
      </p:sp>
      <p:grpSp>
        <p:nvGrpSpPr>
          <p:cNvPr id="3" name="Group 2">
            <a:extLst>
              <a:ext uri="{FF2B5EF4-FFF2-40B4-BE49-F238E27FC236}">
                <a16:creationId xmlns:a16="http://schemas.microsoft.com/office/drawing/2014/main" id="{A5DC1391-57C1-B7B1-4092-FBBA66944084}"/>
              </a:ext>
            </a:extLst>
          </p:cNvPr>
          <p:cNvGrpSpPr/>
          <p:nvPr/>
        </p:nvGrpSpPr>
        <p:grpSpPr>
          <a:xfrm>
            <a:off x="698500" y="3043768"/>
            <a:ext cx="10795000" cy="2070100"/>
            <a:chOff x="698500" y="3043768"/>
            <a:chExt cx="10795000" cy="2070100"/>
          </a:xfrm>
        </p:grpSpPr>
        <p:sp>
          <p:nvSpPr>
            <p:cNvPr id="10" name="Rectangle 9">
              <a:extLst>
                <a:ext uri="{FF2B5EF4-FFF2-40B4-BE49-F238E27FC236}">
                  <a16:creationId xmlns:a16="http://schemas.microsoft.com/office/drawing/2014/main" id="{0C64E0D7-65DC-BDAC-BCFC-9A0758F4AB62}"/>
                </a:ext>
              </a:extLst>
            </p:cNvPr>
            <p:cNvSpPr/>
            <p:nvPr/>
          </p:nvSpPr>
          <p:spPr>
            <a:xfrm>
              <a:off x="698500" y="3043768"/>
              <a:ext cx="3175000" cy="2070100"/>
            </a:xfrm>
            <a:prstGeom prst="rect">
              <a:avLst/>
            </a:prstGeom>
            <a:solidFill>
              <a:schemeClr val="bg1"/>
            </a:solidFill>
            <a:ln w="38100">
              <a:solidFill>
                <a:srgbClr val="E849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solidFill>
                    <a:srgbClr val="E84915"/>
                  </a:solidFill>
                  <a:latin typeface="Arial" panose="020B0604020202020204" pitchFamily="34" charset="0"/>
                  <a:cs typeface="Arial" panose="020B0604020202020204" pitchFamily="34" charset="0"/>
                </a:rPr>
                <a:t>Terminology</a:t>
              </a:r>
            </a:p>
            <a:p>
              <a:pPr algn="ctr"/>
              <a:endParaRPr lang="en-NZ" sz="2400" b="1">
                <a:solidFill>
                  <a:srgbClr val="E84915"/>
                </a:solidFill>
                <a:latin typeface="Arial" panose="020B0604020202020204" pitchFamily="34" charset="0"/>
                <a:cs typeface="Arial" panose="020B0604020202020204" pitchFamily="34" charset="0"/>
              </a:endParaRPr>
            </a:p>
            <a:p>
              <a:pPr algn="ctr"/>
              <a:endParaRPr lang="en-NZ" sz="2400" b="1">
                <a:solidFill>
                  <a:srgbClr val="E84915"/>
                </a:solidFill>
                <a:latin typeface="Arial" panose="020B0604020202020204" pitchFamily="34" charset="0"/>
                <a:cs typeface="Arial" panose="020B0604020202020204" pitchFamily="34" charset="0"/>
              </a:endParaRPr>
            </a:p>
            <a:p>
              <a:pPr algn="ctr"/>
              <a:endParaRPr lang="en-NZ" sz="2400" b="1">
                <a:solidFill>
                  <a:srgbClr val="E84915"/>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47A7A0E-AC68-1B63-4ABB-902E973EED85}"/>
                </a:ext>
              </a:extLst>
            </p:cNvPr>
            <p:cNvSpPr/>
            <p:nvPr/>
          </p:nvSpPr>
          <p:spPr>
            <a:xfrm>
              <a:off x="4508500" y="3043768"/>
              <a:ext cx="3175000" cy="2070100"/>
            </a:xfrm>
            <a:prstGeom prst="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solidFill>
                    <a:schemeClr val="accent1">
                      <a:lumMod val="75000"/>
                    </a:schemeClr>
                  </a:solidFill>
                  <a:latin typeface="Arial" panose="020B0604020202020204" pitchFamily="34" charset="0"/>
                  <a:cs typeface="Arial" panose="020B0604020202020204" pitchFamily="34" charset="0"/>
                </a:rPr>
                <a:t>Definition</a:t>
              </a:r>
            </a:p>
            <a:p>
              <a:pPr algn="ctr"/>
              <a:endParaRPr lang="en-NZ" sz="2400" b="1">
                <a:solidFill>
                  <a:schemeClr val="accent1">
                    <a:lumMod val="75000"/>
                  </a:schemeClr>
                </a:solidFill>
                <a:latin typeface="Arial" panose="020B0604020202020204" pitchFamily="34" charset="0"/>
                <a:cs typeface="Arial" panose="020B0604020202020204" pitchFamily="34" charset="0"/>
              </a:endParaRPr>
            </a:p>
            <a:p>
              <a:pPr algn="ctr"/>
              <a:endParaRPr lang="en-NZ" sz="2400" b="1">
                <a:solidFill>
                  <a:schemeClr val="accent1">
                    <a:lumMod val="75000"/>
                  </a:schemeClr>
                </a:solidFill>
                <a:latin typeface="Arial" panose="020B0604020202020204" pitchFamily="34" charset="0"/>
                <a:cs typeface="Arial" panose="020B0604020202020204" pitchFamily="34" charset="0"/>
              </a:endParaRPr>
            </a:p>
            <a:p>
              <a:pPr algn="ctr"/>
              <a:endParaRPr lang="en-NZ" sz="2400" b="1">
                <a:solidFill>
                  <a:schemeClr val="accent1">
                    <a:lumMod val="75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10618C7-E14D-0A58-58B8-C6EDD15C7692}"/>
                </a:ext>
              </a:extLst>
            </p:cNvPr>
            <p:cNvSpPr/>
            <p:nvPr/>
          </p:nvSpPr>
          <p:spPr>
            <a:xfrm>
              <a:off x="8318500" y="3043768"/>
              <a:ext cx="3175000" cy="2070100"/>
            </a:xfrm>
            <a:prstGeom prst="rect">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2400" b="1">
                  <a:solidFill>
                    <a:srgbClr val="7030A0"/>
                  </a:solidFill>
                  <a:latin typeface="Arial" panose="020B0604020202020204" pitchFamily="34" charset="0"/>
                  <a:cs typeface="Arial" panose="020B0604020202020204" pitchFamily="34" charset="0"/>
                </a:rPr>
                <a:t>How to implement</a:t>
              </a:r>
            </a:p>
            <a:p>
              <a:pPr algn="ctr"/>
              <a:endParaRPr lang="en-NZ" sz="2400" b="1">
                <a:solidFill>
                  <a:srgbClr val="E84915"/>
                </a:solidFill>
                <a:latin typeface="Arial" panose="020B0604020202020204" pitchFamily="34" charset="0"/>
                <a:cs typeface="Arial" panose="020B0604020202020204" pitchFamily="34" charset="0"/>
              </a:endParaRPr>
            </a:p>
            <a:p>
              <a:pPr algn="ctr"/>
              <a:endParaRPr lang="en-NZ" sz="2400" b="1">
                <a:solidFill>
                  <a:srgbClr val="E84915"/>
                </a:solidFill>
                <a:latin typeface="Arial" panose="020B0604020202020204" pitchFamily="34" charset="0"/>
                <a:cs typeface="Arial" panose="020B0604020202020204" pitchFamily="34" charset="0"/>
              </a:endParaRPr>
            </a:p>
            <a:p>
              <a:pPr algn="ctr"/>
              <a:endParaRPr lang="en-NZ" sz="2400" b="1">
                <a:solidFill>
                  <a:srgbClr val="E8491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F5A7FB1-CC91-BB91-483A-7FBE3EB7D6A1}"/>
                </a:ext>
              </a:extLst>
            </p:cNvPr>
            <p:cNvSpPr txBox="1"/>
            <p:nvPr/>
          </p:nvSpPr>
          <p:spPr>
            <a:xfrm>
              <a:off x="858837" y="4078818"/>
              <a:ext cx="28543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a:ln>
                    <a:noFill/>
                  </a:ln>
                  <a:solidFill>
                    <a:srgbClr val="E84915"/>
                  </a:solidFill>
                  <a:effectLst/>
                  <a:uLnTx/>
                  <a:uFillTx/>
                  <a:latin typeface="Arial" panose="020B0604020202020204" pitchFamily="34" charset="0"/>
                  <a:ea typeface="+mn-ea"/>
                  <a:cs typeface="Arial" panose="020B0604020202020204" pitchFamily="34" charset="0"/>
                </a:rPr>
                <a:t>Spaced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a:ln>
                    <a:noFill/>
                  </a:ln>
                  <a:solidFill>
                    <a:srgbClr val="E84915"/>
                  </a:solidFill>
                  <a:effectLst/>
                  <a:uLnTx/>
                  <a:uFillTx/>
                  <a:latin typeface="Arial" panose="020B0604020202020204" pitchFamily="34" charset="0"/>
                  <a:ea typeface="+mn-ea"/>
                  <a:cs typeface="Arial" panose="020B0604020202020204" pitchFamily="34" charset="0"/>
                </a:rPr>
                <a:t>practice</a:t>
              </a:r>
            </a:p>
          </p:txBody>
        </p:sp>
        <p:sp>
          <p:nvSpPr>
            <p:cNvPr id="18" name="TextBox 17">
              <a:extLst>
                <a:ext uri="{FF2B5EF4-FFF2-40B4-BE49-F238E27FC236}">
                  <a16:creationId xmlns:a16="http://schemas.microsoft.com/office/drawing/2014/main" id="{F29181BA-9029-3681-AC32-C2F79C0174B7}"/>
                </a:ext>
              </a:extLst>
            </p:cNvPr>
            <p:cNvSpPr txBox="1"/>
            <p:nvPr/>
          </p:nvSpPr>
          <p:spPr>
            <a:xfrm>
              <a:off x="4508500" y="3971096"/>
              <a:ext cx="31750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Practicing over time to provide opportunities to retrieve key information</a:t>
              </a:r>
            </a:p>
          </p:txBody>
        </p:sp>
        <p:sp>
          <p:nvSpPr>
            <p:cNvPr id="19" name="TextBox 18">
              <a:extLst>
                <a:ext uri="{FF2B5EF4-FFF2-40B4-BE49-F238E27FC236}">
                  <a16:creationId xmlns:a16="http://schemas.microsoft.com/office/drawing/2014/main" id="{8E19CA8C-7BC7-CC64-8877-59323C8D576D}"/>
                </a:ext>
              </a:extLst>
            </p:cNvPr>
            <p:cNvSpPr txBox="1"/>
            <p:nvPr/>
          </p:nvSpPr>
          <p:spPr>
            <a:xfrm>
              <a:off x="8642350" y="4078818"/>
              <a:ext cx="25273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Plan to revisit content after a gap in time</a:t>
              </a:r>
            </a:p>
          </p:txBody>
        </p:sp>
        <p:sp>
          <p:nvSpPr>
            <p:cNvPr id="23" name="TextBox 22">
              <a:extLst>
                <a:ext uri="{FF2B5EF4-FFF2-40B4-BE49-F238E27FC236}">
                  <a16:creationId xmlns:a16="http://schemas.microsoft.com/office/drawing/2014/main" id="{71EF3E69-7AA1-89DE-02C0-4824A59A0A5D}"/>
                </a:ext>
              </a:extLst>
            </p:cNvPr>
            <p:cNvSpPr txBox="1"/>
            <p:nvPr/>
          </p:nvSpPr>
          <p:spPr>
            <a:xfrm>
              <a:off x="3894666" y="3619152"/>
              <a:ext cx="1155700" cy="923330"/>
            </a:xfrm>
            <a:prstGeom prst="rect">
              <a:avLst/>
            </a:prstGeom>
            <a:noFill/>
          </p:spPr>
          <p:txBody>
            <a:bodyPr wrap="square">
              <a:spAutoFit/>
            </a:bodyPr>
            <a:lstStyle/>
            <a:p>
              <a:r>
                <a:rPr kumimoji="0" lang="en-NZ" sz="5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lang="en-NZ" sz="4400"/>
            </a:p>
          </p:txBody>
        </p:sp>
        <p:sp>
          <p:nvSpPr>
            <p:cNvPr id="24" name="TextBox 23">
              <a:extLst>
                <a:ext uri="{FF2B5EF4-FFF2-40B4-BE49-F238E27FC236}">
                  <a16:creationId xmlns:a16="http://schemas.microsoft.com/office/drawing/2014/main" id="{94F4ED05-D4EE-C391-FC26-90F2DD02CEEE}"/>
                </a:ext>
              </a:extLst>
            </p:cNvPr>
            <p:cNvSpPr txBox="1"/>
            <p:nvPr/>
          </p:nvSpPr>
          <p:spPr>
            <a:xfrm>
              <a:off x="7700433" y="3619152"/>
              <a:ext cx="1155700" cy="923330"/>
            </a:xfrm>
            <a:prstGeom prst="rect">
              <a:avLst/>
            </a:prstGeom>
            <a:noFill/>
          </p:spPr>
          <p:txBody>
            <a:bodyPr wrap="square">
              <a:spAutoFit/>
            </a:bodyPr>
            <a:lstStyle/>
            <a:p>
              <a:r>
                <a:rPr kumimoji="0" lang="en-NZ" sz="5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endParaRPr lang="en-NZ" sz="4400"/>
            </a:p>
          </p:txBody>
        </p:sp>
      </p:grpSp>
    </p:spTree>
    <p:extLst>
      <p:ext uri="{BB962C8B-B14F-4D97-AF65-F5344CB8AC3E}">
        <p14:creationId xmlns:p14="http://schemas.microsoft.com/office/powerpoint/2010/main" val="238395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BBF655-5AAE-1E1E-48AC-EEC70F1AC42A}"/>
              </a:ext>
            </a:extLst>
          </p:cNvPr>
          <p:cNvSpPr>
            <a:spLocks noGrp="1"/>
          </p:cNvSpPr>
          <p:nvPr>
            <p:ph type="title"/>
          </p:nvPr>
        </p:nvSpPr>
        <p:spPr>
          <a:xfrm>
            <a:off x="831850" y="1709738"/>
            <a:ext cx="10515600" cy="2852737"/>
          </a:xfrm>
        </p:spPr>
        <p:txBody>
          <a:bodyPr>
            <a:normAutofit/>
          </a:bodyPr>
          <a:lstStyle/>
          <a:p>
            <a:r>
              <a:rPr lang="en-NZ" sz="5400" b="1" dirty="0">
                <a:solidFill>
                  <a:srgbClr val="C00000"/>
                </a:solidFill>
                <a:latin typeface="Arial" panose="020B0604020202020204" pitchFamily="34" charset="0"/>
                <a:cs typeface="Arial" panose="020B0604020202020204" pitchFamily="34" charset="0"/>
              </a:rPr>
              <a:t>In this section, you can see some examples of explicit teaching strategies</a:t>
            </a:r>
          </a:p>
        </p:txBody>
      </p:sp>
    </p:spTree>
    <p:extLst>
      <p:ext uri="{BB962C8B-B14F-4D97-AF65-F5344CB8AC3E}">
        <p14:creationId xmlns:p14="http://schemas.microsoft.com/office/powerpoint/2010/main" val="156034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51CA66-8004-564F-BD35-5D5AE09ED491}"/>
              </a:ext>
            </a:extLst>
          </p:cNvPr>
          <p:cNvSpPr>
            <a:spLocks noGrp="1"/>
          </p:cNvSpPr>
          <p:nvPr>
            <p:ph type="sldNum" sz="quarter" idx="12"/>
          </p:nvPr>
        </p:nvSpPr>
        <p:spPr>
          <a:xfrm>
            <a:off x="479182" y="6404201"/>
            <a:ext cx="1055771" cy="182345"/>
          </a:xfrm>
        </p:spPr>
        <p:txBody>
          <a:bodyPr/>
          <a:lstStyle/>
          <a:p>
            <a:fld id="{13468063-9C21-4834-88E3-ACB04C56D52D}" type="slidenum">
              <a:rPr lang="en-NZ" smtClean="0"/>
              <a:pPr/>
              <a:t>8</a:t>
            </a:fld>
            <a:endParaRPr lang="en-NZ"/>
          </a:p>
        </p:txBody>
      </p:sp>
      <p:sp>
        <p:nvSpPr>
          <p:cNvPr id="2" name="Content Placeholder 6">
            <a:extLst>
              <a:ext uri="{FF2B5EF4-FFF2-40B4-BE49-F238E27FC236}">
                <a16:creationId xmlns:a16="http://schemas.microsoft.com/office/drawing/2014/main" id="{00816CE0-0D5E-DFB4-50B9-EAF7BDFE491C}"/>
              </a:ext>
            </a:extLst>
          </p:cNvPr>
          <p:cNvSpPr txBox="1">
            <a:spLocks/>
          </p:cNvSpPr>
          <p:nvPr/>
        </p:nvSpPr>
        <p:spPr>
          <a:xfrm>
            <a:off x="225881" y="1238191"/>
            <a:ext cx="5692319" cy="43816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NZ" sz="2400" b="1" dirty="0">
                <a:latin typeface="Arial" panose="020B0604020202020204" pitchFamily="34" charset="0"/>
                <a:cs typeface="Arial" panose="020B0604020202020204" pitchFamily="34" charset="0"/>
              </a:rPr>
              <a:t>What is it?</a:t>
            </a:r>
          </a:p>
          <a:p>
            <a:pPr marL="0" indent="0">
              <a:lnSpc>
                <a:spcPct val="120000"/>
              </a:lnSpc>
              <a:spcBef>
                <a:spcPts val="600"/>
              </a:spcBef>
              <a:buFont typeface="Arial" panose="020B0604020202020204" pitchFamily="34" charset="0"/>
              <a:buNone/>
            </a:pPr>
            <a:r>
              <a:rPr lang="en-NZ" sz="2000" dirty="0">
                <a:latin typeface="Arial" panose="020B0604020202020204" pitchFamily="34" charset="0"/>
                <a:cs typeface="Arial" panose="020B0604020202020204" pitchFamily="34" charset="0"/>
              </a:rPr>
              <a:t>Teachers use worked examples when they model how students can use step-by-step approaches to solve problems and/or sequentially perform a skill. </a:t>
            </a:r>
          </a:p>
          <a:p>
            <a:pPr marL="0" indent="0">
              <a:lnSpc>
                <a:spcPct val="120000"/>
              </a:lnSpc>
              <a:spcBef>
                <a:spcPts val="600"/>
              </a:spcBef>
              <a:buFont typeface="Arial" panose="020B0604020202020204" pitchFamily="34" charset="0"/>
              <a:buNone/>
            </a:pPr>
            <a:r>
              <a:rPr lang="en-NZ" sz="2000" dirty="0">
                <a:latin typeface="Arial" panose="020B0604020202020204" pitchFamily="34" charset="0"/>
                <a:cs typeface="Arial" panose="020B0604020202020204" pitchFamily="34" charset="0"/>
              </a:rPr>
              <a:t>Modelling how to solve processes and asking students to explain their understanding of the process helps reduce cognitive load.</a:t>
            </a:r>
          </a:p>
          <a:p>
            <a:pPr marL="0" indent="0">
              <a:lnSpc>
                <a:spcPct val="120000"/>
              </a:lnSpc>
              <a:spcBef>
                <a:spcPts val="600"/>
              </a:spcBef>
              <a:buFont typeface="Arial" panose="020B0604020202020204" pitchFamily="34" charset="0"/>
              <a:buNone/>
            </a:pPr>
            <a:r>
              <a:rPr lang="en-NZ" sz="2000" dirty="0">
                <a:solidFill>
                  <a:srgbClr val="333333"/>
                </a:solidFill>
                <a:latin typeface="Arial" panose="020B0604020202020204" pitchFamily="34" charset="0"/>
                <a:cs typeface="Arial" panose="020B0604020202020204" pitchFamily="34" charset="0"/>
              </a:rPr>
              <a:t>To scaffold students' learning, the worked example can gradually fade away – starting with showing more details and then progressing to showing less. </a:t>
            </a:r>
            <a:endParaRPr lang="en-NZ" sz="2000" dirty="0">
              <a:latin typeface="Arial" panose="020B0604020202020204" pitchFamily="34" charset="0"/>
              <a:cs typeface="Arial" panose="020B0604020202020204" pitchFamily="34" charset="0"/>
            </a:endParaRPr>
          </a:p>
          <a:p>
            <a:pPr marL="0" indent="0">
              <a:lnSpc>
                <a:spcPct val="120000"/>
              </a:lnSpc>
              <a:spcBef>
                <a:spcPts val="600"/>
              </a:spcBef>
              <a:buFont typeface="Arial" panose="020B0604020202020204" pitchFamily="34" charset="0"/>
              <a:buNone/>
            </a:pPr>
            <a:endParaRPr lang="en-NZ" sz="2000" dirty="0">
              <a:solidFill>
                <a:srgbClr val="333333"/>
              </a:solidFill>
              <a:latin typeface="Arial" panose="020B0604020202020204" pitchFamily="34" charset="0"/>
              <a:cs typeface="Arial" panose="020B0604020202020204" pitchFamily="34" charset="0"/>
            </a:endParaRPr>
          </a:p>
          <a:p>
            <a:pPr marL="0" indent="0">
              <a:lnSpc>
                <a:spcPct val="120000"/>
              </a:lnSpc>
              <a:spcBef>
                <a:spcPts val="600"/>
              </a:spcBef>
              <a:buFont typeface="Arial" panose="020B0604020202020204" pitchFamily="34" charset="0"/>
              <a:buNone/>
            </a:pPr>
            <a:endParaRPr lang="en-NZ" sz="2000" dirty="0">
              <a:highlight>
                <a:srgbClr val="FFFF00"/>
              </a:highlight>
              <a:latin typeface="Arial" panose="020B0604020202020204" pitchFamily="34" charset="0"/>
              <a:ea typeface="Calibri"/>
              <a:cs typeface="Arial" panose="020B0604020202020204" pitchFamily="34" charset="0"/>
            </a:endParaRPr>
          </a:p>
          <a:p>
            <a:pPr marL="0" indent="0">
              <a:lnSpc>
                <a:spcPct val="120000"/>
              </a:lnSpc>
              <a:spcBef>
                <a:spcPts val="600"/>
              </a:spcBef>
              <a:buFont typeface="Arial" panose="020B0604020202020204" pitchFamily="34" charset="0"/>
              <a:buNone/>
            </a:pPr>
            <a:endParaRPr lang="en-NZ" sz="2000" dirty="0">
              <a:latin typeface="Arial" panose="020B0604020202020204" pitchFamily="34" charset="0"/>
              <a:cs typeface="Arial" panose="020B0604020202020204" pitchFamily="34" charset="0"/>
            </a:endParaRPr>
          </a:p>
          <a:p>
            <a:pPr marL="0" indent="0">
              <a:lnSpc>
                <a:spcPct val="120000"/>
              </a:lnSpc>
              <a:spcBef>
                <a:spcPts val="600"/>
              </a:spcBef>
              <a:buFont typeface="Arial" panose="020B0604020202020204" pitchFamily="34" charset="0"/>
              <a:buNone/>
            </a:pPr>
            <a:endParaRPr lang="en-NZ" sz="2000" dirty="0">
              <a:highlight>
                <a:srgbClr val="FFFF00"/>
              </a:highlight>
              <a:latin typeface="Arial" panose="020B0604020202020204" pitchFamily="34" charset="0"/>
              <a:ea typeface="Calibri"/>
              <a:cs typeface="Arial" panose="020B0604020202020204" pitchFamily="34" charset="0"/>
            </a:endParaRPr>
          </a:p>
        </p:txBody>
      </p:sp>
      <p:sp>
        <p:nvSpPr>
          <p:cNvPr id="3" name="Rectangle: Rounded Corners 2">
            <a:extLst>
              <a:ext uri="{FF2B5EF4-FFF2-40B4-BE49-F238E27FC236}">
                <a16:creationId xmlns:a16="http://schemas.microsoft.com/office/drawing/2014/main" id="{EC2B930E-6BF5-8616-72C5-9AEC8AEDE8DF}"/>
              </a:ext>
            </a:extLst>
          </p:cNvPr>
          <p:cNvSpPr/>
          <p:nvPr/>
        </p:nvSpPr>
        <p:spPr>
          <a:xfrm>
            <a:off x="-410089" y="272818"/>
            <a:ext cx="6084270"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Worked Example Effect</a:t>
            </a:r>
          </a:p>
        </p:txBody>
      </p:sp>
      <p:sp>
        <p:nvSpPr>
          <p:cNvPr id="5" name="TextBox 4">
            <a:extLst>
              <a:ext uri="{FF2B5EF4-FFF2-40B4-BE49-F238E27FC236}">
                <a16:creationId xmlns:a16="http://schemas.microsoft.com/office/drawing/2014/main" id="{2AE048BD-CD31-13F3-82D1-67EB5F57CE04}"/>
              </a:ext>
            </a:extLst>
          </p:cNvPr>
          <p:cNvSpPr txBox="1"/>
          <p:nvPr/>
        </p:nvSpPr>
        <p:spPr>
          <a:xfrm>
            <a:off x="6776466" y="1252046"/>
            <a:ext cx="4834053" cy="3385542"/>
          </a:xfrm>
          <a:prstGeom prst="rect">
            <a:avLst/>
          </a:prstGeom>
          <a:noFill/>
        </p:spPr>
        <p:txBody>
          <a:bodyPr wrap="square">
            <a:spAutoFit/>
          </a:bodyPr>
          <a:lstStyle/>
          <a:p>
            <a:pPr marL="0" indent="0">
              <a:spcBef>
                <a:spcPts val="600"/>
              </a:spcBef>
              <a:buNone/>
            </a:pPr>
            <a:r>
              <a:rPr lang="en-NZ" sz="2400" b="1" dirty="0">
                <a:latin typeface="Arial" panose="020B0604020202020204" pitchFamily="34" charset="0"/>
                <a:cs typeface="Arial" panose="020B0604020202020204" pitchFamily="34" charset="0"/>
              </a:rPr>
              <a:t>Be aware: </a:t>
            </a:r>
          </a:p>
          <a:p>
            <a:pPr marL="0" indent="0">
              <a:spcBef>
                <a:spcPts val="600"/>
              </a:spcBef>
              <a:buNone/>
            </a:pPr>
            <a:r>
              <a:rPr lang="en-NZ" sz="2000" dirty="0">
                <a:latin typeface="Arial" panose="020B0604020202020204" pitchFamily="34" charset="0"/>
                <a:cs typeface="Arial" panose="020B0604020202020204" pitchFamily="34" charset="0"/>
              </a:rPr>
              <a:t>There is evidence this method is successful for learning new skills, but not for consolidating already learned skills. </a:t>
            </a:r>
          </a:p>
          <a:p>
            <a:pPr marL="0" indent="0">
              <a:spcBef>
                <a:spcPts val="600"/>
              </a:spcBef>
              <a:buNone/>
            </a:pPr>
            <a:r>
              <a:rPr lang="en-US" sz="2000" dirty="0">
                <a:effectLst/>
                <a:latin typeface="Arial" panose="020B0604020202020204" pitchFamily="34" charset="0"/>
                <a:cs typeface="Arial" panose="020B0604020202020204" pitchFamily="34" charset="0"/>
              </a:rPr>
              <a:t>Adding unnecessary guidance to existing schema increases cognitive load for an expert in a domain as they have to integrate the instruction with their existing expert knowledge</a:t>
            </a:r>
            <a:endParaRPr lang="en-N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08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15DEC05-E1B8-95E4-2BA4-72A00D3784F6}"/>
              </a:ext>
            </a:extLst>
          </p:cNvPr>
          <p:cNvSpPr>
            <a:spLocks noGrp="1"/>
          </p:cNvSpPr>
          <p:nvPr>
            <p:ph sz="half" idx="1"/>
          </p:nvPr>
        </p:nvSpPr>
        <p:spPr>
          <a:xfrm>
            <a:off x="403612" y="1822450"/>
            <a:ext cx="2257337" cy="4751344"/>
          </a:xfrm>
        </p:spPr>
        <p:txBody>
          <a:bodyPr>
            <a:normAutofit lnSpcReduction="10000"/>
          </a:bodyPr>
          <a:lstStyle/>
          <a:p>
            <a:pPr marL="0" indent="0">
              <a:buNone/>
            </a:pPr>
            <a:r>
              <a:rPr lang="en-NZ" sz="2400" dirty="0">
                <a:latin typeface="Arial" panose="020B0604020202020204" pitchFamily="34" charset="0"/>
                <a:cs typeface="Arial" panose="020B0604020202020204" pitchFamily="34" charset="0"/>
              </a:rPr>
              <a:t>128 x 8 =</a:t>
            </a:r>
          </a:p>
          <a:p>
            <a:pPr marL="0" indent="0">
              <a:buNone/>
            </a:pPr>
            <a:r>
              <a:rPr lang="en-NZ" sz="2400" dirty="0">
                <a:solidFill>
                  <a:srgbClr val="FF0000"/>
                </a:solidFill>
                <a:latin typeface="Arial" panose="020B0604020202020204" pitchFamily="34" charset="0"/>
                <a:cs typeface="Arial" panose="020B0604020202020204" pitchFamily="34" charset="0"/>
              </a:rPr>
              <a:t>1</a:t>
            </a:r>
            <a:r>
              <a:rPr lang="en-NZ" sz="2400" dirty="0">
                <a:solidFill>
                  <a:schemeClr val="accent1"/>
                </a:solidFill>
                <a:latin typeface="Arial" panose="020B0604020202020204" pitchFamily="34" charset="0"/>
                <a:cs typeface="Arial" panose="020B0604020202020204" pitchFamily="34" charset="0"/>
              </a:rPr>
              <a:t>2</a:t>
            </a:r>
            <a:r>
              <a:rPr lang="en-NZ" sz="2400" dirty="0">
                <a:solidFill>
                  <a:schemeClr val="accent6">
                    <a:lumMod val="75000"/>
                  </a:schemeClr>
                </a:solidFill>
                <a:latin typeface="Arial" panose="020B0604020202020204" pitchFamily="34" charset="0"/>
                <a:cs typeface="Arial" panose="020B0604020202020204" pitchFamily="34" charset="0"/>
              </a:rPr>
              <a:t>8 </a:t>
            </a:r>
            <a:r>
              <a:rPr lang="en-NZ" sz="2400" dirty="0">
                <a:latin typeface="Arial" panose="020B0604020202020204" pitchFamily="34" charset="0"/>
                <a:cs typeface="Arial" panose="020B0604020202020204" pitchFamily="34" charset="0"/>
              </a:rPr>
              <a:t>x 8 =</a:t>
            </a:r>
          </a:p>
          <a:p>
            <a:pPr marL="0" indent="0">
              <a:buNone/>
            </a:pPr>
            <a:r>
              <a:rPr lang="en-NZ" sz="2400" dirty="0">
                <a:solidFill>
                  <a:srgbClr val="FF0000"/>
                </a:solidFill>
                <a:latin typeface="Arial" panose="020B0604020202020204" pitchFamily="34" charset="0"/>
                <a:cs typeface="Arial" panose="020B0604020202020204" pitchFamily="34" charset="0"/>
              </a:rPr>
              <a:t>100</a:t>
            </a:r>
            <a:r>
              <a:rPr lang="en-NZ" sz="2400" dirty="0">
                <a:solidFill>
                  <a:schemeClr val="accent6">
                    <a:lumMod val="75000"/>
                  </a:schemeClr>
                </a:solidFill>
                <a:latin typeface="Arial" panose="020B0604020202020204" pitchFamily="34" charset="0"/>
                <a:cs typeface="Arial" panose="020B0604020202020204" pitchFamily="34" charset="0"/>
              </a:rPr>
              <a:t> </a:t>
            </a:r>
            <a:r>
              <a:rPr lang="en-NZ" sz="2400" dirty="0">
                <a:latin typeface="Arial" panose="020B0604020202020204" pitchFamily="34" charset="0"/>
                <a:cs typeface="Arial" panose="020B0604020202020204" pitchFamily="34" charset="0"/>
              </a:rPr>
              <a:t>x 8 = 800</a:t>
            </a:r>
          </a:p>
          <a:p>
            <a:pPr marL="0" indent="0">
              <a:buNone/>
            </a:pPr>
            <a:r>
              <a:rPr lang="en-NZ" sz="2400" dirty="0">
                <a:latin typeface="Arial" panose="020B0604020202020204" pitchFamily="34" charset="0"/>
                <a:cs typeface="Arial" panose="020B0604020202020204" pitchFamily="34" charset="0"/>
              </a:rPr>
              <a:t>  </a:t>
            </a:r>
            <a:r>
              <a:rPr lang="en-NZ" sz="2400" dirty="0">
                <a:solidFill>
                  <a:schemeClr val="accent1"/>
                </a:solidFill>
                <a:latin typeface="Arial" panose="020B0604020202020204" pitchFamily="34" charset="0"/>
                <a:cs typeface="Arial" panose="020B0604020202020204" pitchFamily="34" charset="0"/>
              </a:rPr>
              <a:t>20</a:t>
            </a:r>
            <a:r>
              <a:rPr lang="en-NZ" sz="2400" dirty="0">
                <a:latin typeface="Arial" panose="020B0604020202020204" pitchFamily="34" charset="0"/>
                <a:cs typeface="Arial" panose="020B0604020202020204" pitchFamily="34" charset="0"/>
              </a:rPr>
              <a:t> x 8 = 160</a:t>
            </a:r>
          </a:p>
          <a:p>
            <a:pPr marL="0" indent="0">
              <a:buNone/>
            </a:pPr>
            <a:r>
              <a:rPr lang="en-NZ" sz="2400" dirty="0">
                <a:latin typeface="Arial" panose="020B0604020202020204" pitchFamily="34" charset="0"/>
                <a:cs typeface="Arial" panose="020B0604020202020204" pitchFamily="34" charset="0"/>
              </a:rPr>
              <a:t>    </a:t>
            </a:r>
            <a:r>
              <a:rPr lang="en-NZ" sz="2400" dirty="0">
                <a:solidFill>
                  <a:schemeClr val="accent6">
                    <a:lumMod val="75000"/>
                  </a:schemeClr>
                </a:solidFill>
                <a:latin typeface="Arial" panose="020B0604020202020204" pitchFamily="34" charset="0"/>
                <a:cs typeface="Arial" panose="020B0604020202020204" pitchFamily="34" charset="0"/>
              </a:rPr>
              <a:t>8</a:t>
            </a:r>
            <a:r>
              <a:rPr lang="en-NZ" sz="2400" dirty="0">
                <a:latin typeface="Arial" panose="020B0604020202020204" pitchFamily="34" charset="0"/>
                <a:cs typeface="Arial" panose="020B0604020202020204" pitchFamily="34" charset="0"/>
              </a:rPr>
              <a:t> x 8 =   64</a:t>
            </a:r>
          </a:p>
          <a:p>
            <a:pPr marL="0" indent="0">
              <a:buNone/>
            </a:pPr>
            <a:endParaRPr lang="en-NZ" sz="2400" dirty="0">
              <a:latin typeface="Arial" panose="020B0604020202020204" pitchFamily="34" charset="0"/>
              <a:cs typeface="Arial" panose="020B0604020202020204" pitchFamily="34" charset="0"/>
            </a:endParaRPr>
          </a:p>
          <a:p>
            <a:pPr marL="0" indent="0">
              <a:buNone/>
            </a:pPr>
            <a:r>
              <a:rPr lang="en-NZ" sz="2400" dirty="0">
                <a:latin typeface="Arial" panose="020B0604020202020204" pitchFamily="34" charset="0"/>
                <a:cs typeface="Arial" panose="020B0604020202020204" pitchFamily="34" charset="0"/>
              </a:rPr>
              <a:t>  800</a:t>
            </a:r>
          </a:p>
          <a:p>
            <a:pPr marL="0" indent="0">
              <a:buNone/>
            </a:pPr>
            <a:r>
              <a:rPr lang="en-NZ" sz="2400" dirty="0">
                <a:latin typeface="Arial" panose="020B0604020202020204" pitchFamily="34" charset="0"/>
                <a:cs typeface="Arial" panose="020B0604020202020204" pitchFamily="34" charset="0"/>
              </a:rPr>
              <a:t>  160</a:t>
            </a:r>
          </a:p>
          <a:p>
            <a:pPr marL="0" indent="0">
              <a:buNone/>
            </a:pPr>
            <a:r>
              <a:rPr lang="en-NZ" sz="2400" dirty="0">
                <a:latin typeface="Arial" panose="020B0604020202020204" pitchFamily="34" charset="0"/>
                <a:cs typeface="Arial" panose="020B0604020202020204" pitchFamily="34" charset="0"/>
              </a:rPr>
              <a:t>+  64</a:t>
            </a:r>
          </a:p>
          <a:p>
            <a:pPr marL="0" indent="0">
              <a:buNone/>
            </a:pPr>
            <a:r>
              <a:rPr lang="en-NZ" sz="2400" dirty="0">
                <a:latin typeface="Arial" panose="020B0604020202020204" pitchFamily="34" charset="0"/>
                <a:cs typeface="Arial" panose="020B0604020202020204" pitchFamily="34" charset="0"/>
              </a:rPr>
              <a:t>1024</a:t>
            </a:r>
          </a:p>
          <a:p>
            <a:pPr marL="0" indent="0">
              <a:buNone/>
            </a:pPr>
            <a:r>
              <a:rPr lang="en-NZ" sz="2400" dirty="0">
                <a:latin typeface="Arial" panose="020B0604020202020204" pitchFamily="34" charset="0"/>
                <a:cs typeface="Arial" panose="020B0604020202020204" pitchFamily="34" charset="0"/>
              </a:rPr>
              <a:t>  </a:t>
            </a:r>
            <a:r>
              <a:rPr lang="en-NZ" sz="2000" dirty="0">
                <a:latin typeface="Arial" panose="020B0604020202020204" pitchFamily="34" charset="0"/>
                <a:cs typeface="Arial" panose="020B0604020202020204" pitchFamily="34" charset="0"/>
              </a:rPr>
              <a:t>1</a:t>
            </a:r>
          </a:p>
        </p:txBody>
      </p:sp>
      <p:cxnSp>
        <p:nvCxnSpPr>
          <p:cNvPr id="3" name="Straight Connector 2">
            <a:extLst>
              <a:ext uri="{FF2B5EF4-FFF2-40B4-BE49-F238E27FC236}">
                <a16:creationId xmlns:a16="http://schemas.microsoft.com/office/drawing/2014/main" id="{ED193E4E-88E2-7334-8D16-B6E5CF6F7800}"/>
              </a:ext>
            </a:extLst>
          </p:cNvPr>
          <p:cNvCxnSpPr>
            <a:cxnSpLocks/>
          </p:cNvCxnSpPr>
          <p:nvPr/>
        </p:nvCxnSpPr>
        <p:spPr>
          <a:xfrm>
            <a:off x="403612" y="5612235"/>
            <a:ext cx="822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28F772-32CA-2AE3-50AB-4BB1440687B3}"/>
              </a:ext>
            </a:extLst>
          </p:cNvPr>
          <p:cNvCxnSpPr>
            <a:cxnSpLocks/>
          </p:cNvCxnSpPr>
          <p:nvPr/>
        </p:nvCxnSpPr>
        <p:spPr>
          <a:xfrm>
            <a:off x="403612" y="5949194"/>
            <a:ext cx="82282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182277C-B034-04D1-378F-6784B8977C48}"/>
              </a:ext>
            </a:extLst>
          </p:cNvPr>
          <p:cNvSpPr txBox="1"/>
          <p:nvPr/>
        </p:nvSpPr>
        <p:spPr>
          <a:xfrm>
            <a:off x="2675022" y="1726282"/>
            <a:ext cx="3194109" cy="4739759"/>
          </a:xfrm>
          <a:prstGeom prst="rect">
            <a:avLst/>
          </a:prstGeom>
          <a:noFill/>
        </p:spPr>
        <p:txBody>
          <a:bodyPr wrap="square">
            <a:spAutoFit/>
          </a:bodyPr>
          <a:lstStyle/>
          <a:p>
            <a:pPr marL="0" indent="0">
              <a:buNone/>
            </a:pPr>
            <a:r>
              <a:rPr lang="en-NZ" sz="2400" dirty="0">
                <a:latin typeface="Arial" panose="020B0604020202020204" pitchFamily="34" charset="0"/>
                <a:cs typeface="Arial" panose="020B0604020202020204" pitchFamily="34" charset="0"/>
              </a:rPr>
              <a:t>213 x  8 =</a:t>
            </a:r>
          </a:p>
          <a:p>
            <a:pPr marL="0" indent="0">
              <a:buNone/>
            </a:pPr>
            <a:r>
              <a:rPr lang="en-NZ" sz="2400" dirty="0">
                <a:solidFill>
                  <a:srgbClr val="FF0000"/>
                </a:solidFill>
                <a:latin typeface="Arial" panose="020B0604020202020204" pitchFamily="34" charset="0"/>
                <a:cs typeface="Arial" panose="020B0604020202020204" pitchFamily="34" charset="0"/>
              </a:rPr>
              <a:t>2</a:t>
            </a:r>
            <a:r>
              <a:rPr lang="en-NZ" sz="2400" dirty="0">
                <a:solidFill>
                  <a:schemeClr val="accent1"/>
                </a:solidFill>
                <a:latin typeface="Arial" panose="020B0604020202020204" pitchFamily="34" charset="0"/>
                <a:cs typeface="Arial" panose="020B0604020202020204" pitchFamily="34" charset="0"/>
              </a:rPr>
              <a:t>1</a:t>
            </a:r>
            <a:r>
              <a:rPr lang="en-NZ" sz="2400" dirty="0">
                <a:solidFill>
                  <a:schemeClr val="accent6">
                    <a:lumMod val="75000"/>
                  </a:schemeClr>
                </a:solidFill>
                <a:latin typeface="Arial" panose="020B0604020202020204" pitchFamily="34" charset="0"/>
                <a:cs typeface="Arial" panose="020B0604020202020204" pitchFamily="34" charset="0"/>
              </a:rPr>
              <a:t>3 </a:t>
            </a:r>
            <a:r>
              <a:rPr lang="en-NZ" sz="2400" dirty="0">
                <a:latin typeface="Arial" panose="020B0604020202020204" pitchFamily="34" charset="0"/>
                <a:cs typeface="Arial" panose="020B0604020202020204" pitchFamily="34" charset="0"/>
              </a:rPr>
              <a:t>x  8 =</a:t>
            </a:r>
          </a:p>
          <a:p>
            <a:pPr marL="0" indent="0">
              <a:buNone/>
            </a:pPr>
            <a:r>
              <a:rPr lang="en-NZ" sz="2400" dirty="0">
                <a:solidFill>
                  <a:srgbClr val="FF0000"/>
                </a:solidFill>
                <a:latin typeface="Arial" panose="020B0604020202020204" pitchFamily="34" charset="0"/>
                <a:cs typeface="Arial" panose="020B0604020202020204" pitchFamily="34" charset="0"/>
              </a:rPr>
              <a:t>200</a:t>
            </a:r>
            <a:r>
              <a:rPr lang="en-NZ" sz="2400" dirty="0">
                <a:solidFill>
                  <a:schemeClr val="accent6">
                    <a:lumMod val="75000"/>
                  </a:schemeClr>
                </a:solidFill>
                <a:latin typeface="Arial" panose="020B0604020202020204" pitchFamily="34" charset="0"/>
                <a:cs typeface="Arial" panose="020B0604020202020204" pitchFamily="34" charset="0"/>
              </a:rPr>
              <a:t> </a:t>
            </a:r>
            <a:r>
              <a:rPr lang="en-NZ" sz="2400" dirty="0">
                <a:latin typeface="Arial" panose="020B0604020202020204" pitchFamily="34" charset="0"/>
                <a:cs typeface="Arial" panose="020B0604020202020204" pitchFamily="34" charset="0"/>
              </a:rPr>
              <a:t>x  8 =    1600</a:t>
            </a:r>
          </a:p>
          <a:p>
            <a:pPr marL="0" indent="0">
              <a:buNone/>
            </a:pPr>
            <a:r>
              <a:rPr lang="en-NZ" sz="2400" dirty="0">
                <a:latin typeface="Arial" panose="020B0604020202020204" pitchFamily="34" charset="0"/>
                <a:cs typeface="Arial" panose="020B0604020202020204" pitchFamily="34" charset="0"/>
              </a:rPr>
              <a:t>   </a:t>
            </a:r>
            <a:r>
              <a:rPr lang="en-NZ" sz="2400" dirty="0">
                <a:solidFill>
                  <a:schemeClr val="accent1"/>
                </a:solidFill>
                <a:latin typeface="Arial" panose="020B0604020202020204" pitchFamily="34" charset="0"/>
                <a:cs typeface="Arial" panose="020B0604020202020204" pitchFamily="34" charset="0"/>
              </a:rPr>
              <a:t>10</a:t>
            </a:r>
            <a:r>
              <a:rPr lang="en-NZ" sz="2400" dirty="0">
                <a:latin typeface="Arial" panose="020B0604020202020204" pitchFamily="34" charset="0"/>
                <a:cs typeface="Arial" panose="020B0604020202020204" pitchFamily="34" charset="0"/>
              </a:rPr>
              <a:t> x  8 =       80</a:t>
            </a:r>
          </a:p>
          <a:p>
            <a:pPr marL="0" indent="0">
              <a:buNone/>
            </a:pPr>
            <a:r>
              <a:rPr lang="en-NZ" sz="2400" dirty="0">
                <a:solidFill>
                  <a:schemeClr val="accent6">
                    <a:lumMod val="75000"/>
                  </a:schemeClr>
                </a:solidFill>
                <a:latin typeface="Arial" panose="020B0604020202020204" pitchFamily="34" charset="0"/>
                <a:cs typeface="Arial" panose="020B0604020202020204" pitchFamily="34" charset="0"/>
              </a:rPr>
              <a:t>     3</a:t>
            </a:r>
            <a:r>
              <a:rPr lang="en-NZ" sz="2400" dirty="0">
                <a:latin typeface="Arial" panose="020B0604020202020204" pitchFamily="34" charset="0"/>
                <a:cs typeface="Arial" panose="020B0604020202020204" pitchFamily="34" charset="0"/>
              </a:rPr>
              <a:t> x  8 =       24</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  </a:t>
            </a:r>
          </a:p>
          <a:p>
            <a:pPr marL="0" indent="0">
              <a:buNone/>
            </a:pPr>
            <a:endParaRPr lang="en-NZ" sz="1800" dirty="0">
              <a:latin typeface="Arial" panose="020B0604020202020204" pitchFamily="34" charset="0"/>
              <a:cs typeface="Arial" panose="020B0604020202020204" pitchFamily="34" charset="0"/>
            </a:endParaRPr>
          </a:p>
          <a:p>
            <a:pPr marL="0" indent="0">
              <a:buNone/>
            </a:pPr>
            <a:r>
              <a:rPr lang="en-NZ" sz="1800" dirty="0">
                <a:latin typeface="Arial" panose="020B0604020202020204" pitchFamily="34" charset="0"/>
                <a:cs typeface="Arial" panose="020B0604020202020204" pitchFamily="34" charset="0"/>
              </a:rPr>
              <a:t>  </a:t>
            </a:r>
            <a:r>
              <a:rPr lang="en-NZ" sz="2400" dirty="0">
                <a:latin typeface="Arial" panose="020B0604020202020204" pitchFamily="34" charset="0"/>
                <a:cs typeface="Arial" panose="020B0604020202020204" pitchFamily="34" charset="0"/>
              </a:rPr>
              <a:t>1600</a:t>
            </a:r>
          </a:p>
          <a:p>
            <a:pPr marL="0" indent="0">
              <a:buNone/>
            </a:pPr>
            <a:r>
              <a:rPr lang="en-NZ" sz="2400" dirty="0">
                <a:latin typeface="Arial" panose="020B0604020202020204" pitchFamily="34" charset="0"/>
                <a:cs typeface="Arial" panose="020B0604020202020204" pitchFamily="34" charset="0"/>
              </a:rPr>
              <a:t>      80</a:t>
            </a:r>
          </a:p>
          <a:p>
            <a:pPr marL="0" indent="0">
              <a:buNone/>
            </a:pPr>
            <a:r>
              <a:rPr lang="en-NZ" sz="1800" dirty="0">
                <a:latin typeface="Arial" panose="020B0604020202020204" pitchFamily="34" charset="0"/>
                <a:cs typeface="Arial" panose="020B0604020202020204" pitchFamily="34" charset="0"/>
              </a:rPr>
              <a:t>   +   </a:t>
            </a:r>
            <a:r>
              <a:rPr lang="en-NZ" sz="2400" dirty="0">
                <a:latin typeface="Arial" panose="020B0604020202020204" pitchFamily="34" charset="0"/>
                <a:cs typeface="Arial" panose="020B0604020202020204" pitchFamily="34" charset="0"/>
              </a:rPr>
              <a:t>24</a:t>
            </a:r>
          </a:p>
          <a:p>
            <a:pPr marL="0" indent="0">
              <a:buNone/>
            </a:pPr>
            <a:r>
              <a:rPr lang="en-NZ" sz="1800" dirty="0">
                <a:latin typeface="Arial" panose="020B0604020202020204" pitchFamily="34" charset="0"/>
                <a:cs typeface="Arial" panose="020B0604020202020204" pitchFamily="34" charset="0"/>
              </a:rPr>
              <a:t> </a:t>
            </a:r>
          </a:p>
          <a:p>
            <a:pPr marL="0" indent="0">
              <a:buNone/>
            </a:pPr>
            <a:endParaRPr lang="en-NZ" dirty="0">
              <a:latin typeface="Arial" panose="020B0604020202020204" pitchFamily="34" charset="0"/>
              <a:cs typeface="Arial" panose="020B0604020202020204" pitchFamily="34" charset="0"/>
            </a:endParaRPr>
          </a:p>
          <a:p>
            <a:pPr marL="0" indent="0">
              <a:buNone/>
            </a:pPr>
            <a:r>
              <a:rPr lang="en-NZ" sz="2000" b="1" dirty="0">
                <a:latin typeface="Arial" panose="020B0604020202020204" pitchFamily="34" charset="0"/>
                <a:cs typeface="Arial" panose="020B0604020202020204" pitchFamily="34" charset="0"/>
              </a:rPr>
              <a:t>Finish the final step</a:t>
            </a:r>
          </a:p>
        </p:txBody>
      </p:sp>
      <p:cxnSp>
        <p:nvCxnSpPr>
          <p:cNvPr id="12" name="Straight Connector 11">
            <a:extLst>
              <a:ext uri="{FF2B5EF4-FFF2-40B4-BE49-F238E27FC236}">
                <a16:creationId xmlns:a16="http://schemas.microsoft.com/office/drawing/2014/main" id="{7699B399-25E1-FD5F-39E4-073BF657C575}"/>
              </a:ext>
            </a:extLst>
          </p:cNvPr>
          <p:cNvCxnSpPr>
            <a:cxnSpLocks/>
          </p:cNvCxnSpPr>
          <p:nvPr/>
        </p:nvCxnSpPr>
        <p:spPr>
          <a:xfrm>
            <a:off x="2858183" y="5612235"/>
            <a:ext cx="822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118C99-C8C2-DD06-E459-1D185B6EBCE6}"/>
              </a:ext>
            </a:extLst>
          </p:cNvPr>
          <p:cNvCxnSpPr>
            <a:cxnSpLocks/>
          </p:cNvCxnSpPr>
          <p:nvPr/>
        </p:nvCxnSpPr>
        <p:spPr>
          <a:xfrm>
            <a:off x="2858183" y="5890470"/>
            <a:ext cx="822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EA64E0-14CF-F66D-0F7C-013BC95E3BC0}"/>
              </a:ext>
            </a:extLst>
          </p:cNvPr>
          <p:cNvCxnSpPr/>
          <p:nvPr/>
        </p:nvCxnSpPr>
        <p:spPr>
          <a:xfrm>
            <a:off x="2529650" y="1822450"/>
            <a:ext cx="0" cy="4751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4EE33-849C-7450-4FD4-CB6929E04479}"/>
              </a:ext>
            </a:extLst>
          </p:cNvPr>
          <p:cNvCxnSpPr/>
          <p:nvPr/>
        </p:nvCxnSpPr>
        <p:spPr>
          <a:xfrm>
            <a:off x="5293162" y="1822450"/>
            <a:ext cx="0" cy="47513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A91E0D-66B3-671A-69F7-D641F6A93C88}"/>
              </a:ext>
            </a:extLst>
          </p:cNvPr>
          <p:cNvSpPr txBox="1"/>
          <p:nvPr/>
        </p:nvSpPr>
        <p:spPr>
          <a:xfrm>
            <a:off x="5391650" y="1797465"/>
            <a:ext cx="2694792" cy="4862870"/>
          </a:xfrm>
          <a:prstGeom prst="rect">
            <a:avLst/>
          </a:prstGeom>
          <a:noFill/>
        </p:spPr>
        <p:txBody>
          <a:bodyPr wrap="square">
            <a:spAutoFit/>
          </a:bodyPr>
          <a:lstStyle/>
          <a:p>
            <a:pPr marL="0" indent="0">
              <a:buNone/>
            </a:pPr>
            <a:r>
              <a:rPr lang="en-NZ" sz="2400" dirty="0">
                <a:latin typeface="Arial" panose="020B0604020202020204" pitchFamily="34" charset="0"/>
                <a:cs typeface="Arial" panose="020B0604020202020204" pitchFamily="34" charset="0"/>
              </a:rPr>
              <a:t>424 x  8 =</a:t>
            </a:r>
          </a:p>
          <a:p>
            <a:pPr marL="0" indent="0">
              <a:buNone/>
            </a:pPr>
            <a:r>
              <a:rPr lang="en-NZ" sz="2400" dirty="0">
                <a:solidFill>
                  <a:srgbClr val="FF0000"/>
                </a:solidFill>
                <a:latin typeface="Arial" panose="020B0604020202020204" pitchFamily="34" charset="0"/>
                <a:cs typeface="Arial" panose="020B0604020202020204" pitchFamily="34" charset="0"/>
              </a:rPr>
              <a:t>4</a:t>
            </a:r>
            <a:r>
              <a:rPr lang="en-NZ" sz="2400" dirty="0">
                <a:solidFill>
                  <a:schemeClr val="accent1"/>
                </a:solidFill>
                <a:latin typeface="Arial" panose="020B0604020202020204" pitchFamily="34" charset="0"/>
                <a:cs typeface="Arial" panose="020B0604020202020204" pitchFamily="34" charset="0"/>
              </a:rPr>
              <a:t>2</a:t>
            </a:r>
            <a:r>
              <a:rPr lang="en-NZ" sz="2400" dirty="0">
                <a:solidFill>
                  <a:schemeClr val="accent6">
                    <a:lumMod val="75000"/>
                  </a:schemeClr>
                </a:solidFill>
                <a:latin typeface="Arial" panose="020B0604020202020204" pitchFamily="34" charset="0"/>
                <a:cs typeface="Arial" panose="020B0604020202020204" pitchFamily="34" charset="0"/>
              </a:rPr>
              <a:t>4 </a:t>
            </a:r>
            <a:r>
              <a:rPr lang="en-NZ" sz="2400" dirty="0">
                <a:latin typeface="Arial" panose="020B0604020202020204" pitchFamily="34" charset="0"/>
                <a:cs typeface="Arial" panose="020B0604020202020204" pitchFamily="34" charset="0"/>
              </a:rPr>
              <a:t>x  8 =</a:t>
            </a:r>
          </a:p>
          <a:p>
            <a:pPr marL="0" indent="0">
              <a:buNone/>
            </a:pPr>
            <a:r>
              <a:rPr lang="en-NZ" sz="2400" dirty="0">
                <a:solidFill>
                  <a:srgbClr val="FF0000"/>
                </a:solidFill>
                <a:latin typeface="Arial" panose="020B0604020202020204" pitchFamily="34" charset="0"/>
                <a:cs typeface="Arial" panose="020B0604020202020204" pitchFamily="34" charset="0"/>
              </a:rPr>
              <a:t>400</a:t>
            </a:r>
            <a:r>
              <a:rPr lang="en-NZ" sz="2400" dirty="0">
                <a:solidFill>
                  <a:schemeClr val="accent6">
                    <a:lumMod val="75000"/>
                  </a:schemeClr>
                </a:solidFill>
                <a:latin typeface="Arial" panose="020B0604020202020204" pitchFamily="34" charset="0"/>
                <a:cs typeface="Arial" panose="020B0604020202020204" pitchFamily="34" charset="0"/>
              </a:rPr>
              <a:t> </a:t>
            </a:r>
            <a:r>
              <a:rPr lang="en-NZ" sz="2400" dirty="0">
                <a:latin typeface="Arial" panose="020B0604020202020204" pitchFamily="34" charset="0"/>
                <a:cs typeface="Arial" panose="020B0604020202020204" pitchFamily="34" charset="0"/>
              </a:rPr>
              <a:t>x  8 =    3200</a:t>
            </a:r>
          </a:p>
          <a:p>
            <a:pPr marL="0" indent="0">
              <a:buNone/>
            </a:pPr>
            <a:r>
              <a:rPr lang="en-NZ" sz="2400" dirty="0">
                <a:latin typeface="Arial" panose="020B0604020202020204" pitchFamily="34" charset="0"/>
                <a:cs typeface="Arial" panose="020B0604020202020204" pitchFamily="34" charset="0"/>
              </a:rPr>
              <a:t>   </a:t>
            </a:r>
            <a:r>
              <a:rPr lang="en-NZ" sz="2400" dirty="0">
                <a:solidFill>
                  <a:schemeClr val="accent1"/>
                </a:solidFill>
                <a:latin typeface="Arial" panose="020B0604020202020204" pitchFamily="34" charset="0"/>
                <a:cs typeface="Arial" panose="020B0604020202020204" pitchFamily="34" charset="0"/>
              </a:rPr>
              <a:t>20</a:t>
            </a:r>
            <a:r>
              <a:rPr lang="en-NZ" sz="2400" dirty="0">
                <a:latin typeface="Arial" panose="020B0604020202020204" pitchFamily="34" charset="0"/>
                <a:cs typeface="Arial" panose="020B0604020202020204" pitchFamily="34" charset="0"/>
              </a:rPr>
              <a:t> x  8 =     160</a:t>
            </a:r>
          </a:p>
          <a:p>
            <a:pPr marL="0" indent="0">
              <a:buNone/>
            </a:pPr>
            <a:r>
              <a:rPr lang="en-NZ" sz="2400" dirty="0">
                <a:solidFill>
                  <a:schemeClr val="accent6">
                    <a:lumMod val="75000"/>
                  </a:schemeClr>
                </a:solidFill>
                <a:latin typeface="Arial" panose="020B0604020202020204" pitchFamily="34" charset="0"/>
                <a:cs typeface="Arial" panose="020B0604020202020204" pitchFamily="34" charset="0"/>
              </a:rPr>
              <a:t>     4</a:t>
            </a:r>
            <a:r>
              <a:rPr lang="en-NZ" sz="2400" dirty="0">
                <a:latin typeface="Arial" panose="020B0604020202020204" pitchFamily="34" charset="0"/>
                <a:cs typeface="Arial" panose="020B0604020202020204" pitchFamily="34" charset="0"/>
              </a:rPr>
              <a:t> x  8 =       32</a:t>
            </a:r>
          </a:p>
          <a:p>
            <a:pPr marL="0" indent="0">
              <a:buNone/>
            </a:pPr>
            <a:endParaRPr lang="en-NZ" sz="1400" dirty="0">
              <a:latin typeface="Arial" panose="020B0604020202020204" pitchFamily="34" charset="0"/>
              <a:cs typeface="Arial" panose="020B0604020202020204" pitchFamily="34" charset="0"/>
            </a:endParaRPr>
          </a:p>
          <a:p>
            <a:pPr marL="0" indent="0">
              <a:buNone/>
            </a:pPr>
            <a:r>
              <a:rPr lang="en-NZ" sz="1400" dirty="0">
                <a:latin typeface="Arial" panose="020B0604020202020204" pitchFamily="34" charset="0"/>
                <a:cs typeface="Arial" panose="020B0604020202020204" pitchFamily="34" charset="0"/>
              </a:rPr>
              <a:t>  </a:t>
            </a:r>
          </a:p>
          <a:p>
            <a:pPr marL="0" indent="0">
              <a:buNone/>
            </a:pPr>
            <a:endParaRPr lang="en-NZ" sz="1400" dirty="0">
              <a:latin typeface="Arial" panose="020B0604020202020204" pitchFamily="34" charset="0"/>
              <a:cs typeface="Arial" panose="020B0604020202020204" pitchFamily="34" charset="0"/>
            </a:endParaRPr>
          </a:p>
          <a:p>
            <a:pPr marL="0" indent="0">
              <a:buNone/>
            </a:pPr>
            <a:endParaRPr lang="en-NZ" sz="1400" dirty="0">
              <a:latin typeface="Arial" panose="020B0604020202020204" pitchFamily="34" charset="0"/>
              <a:cs typeface="Arial" panose="020B0604020202020204" pitchFamily="34" charset="0"/>
            </a:endParaRPr>
          </a:p>
          <a:p>
            <a:pPr marL="0" indent="0">
              <a:buNone/>
            </a:pPr>
            <a:endParaRPr lang="en-NZ" sz="1400" dirty="0">
              <a:latin typeface="Arial" panose="020B0604020202020204" pitchFamily="34" charset="0"/>
              <a:cs typeface="Arial" panose="020B0604020202020204" pitchFamily="34" charset="0"/>
            </a:endParaRPr>
          </a:p>
          <a:p>
            <a:pPr marL="0" indent="0">
              <a:buNone/>
            </a:pPr>
            <a:endParaRPr lang="en-NZ" sz="1400" dirty="0">
              <a:latin typeface="Arial" panose="020B0604020202020204" pitchFamily="34" charset="0"/>
              <a:cs typeface="Arial" panose="020B0604020202020204" pitchFamily="34" charset="0"/>
            </a:endParaRPr>
          </a:p>
          <a:p>
            <a:pPr marL="0" indent="0">
              <a:buNone/>
            </a:pPr>
            <a:endParaRPr lang="en-NZ" sz="1400" dirty="0">
              <a:latin typeface="Arial" panose="020B0604020202020204" pitchFamily="34" charset="0"/>
              <a:cs typeface="Arial" panose="020B0604020202020204" pitchFamily="34" charset="0"/>
            </a:endParaRPr>
          </a:p>
          <a:p>
            <a:pPr marL="0" indent="0">
              <a:buNone/>
            </a:pPr>
            <a:r>
              <a:rPr lang="en-NZ" dirty="0">
                <a:latin typeface="Arial" panose="020B0604020202020204" pitchFamily="34" charset="0"/>
                <a:cs typeface="Arial" panose="020B0604020202020204" pitchFamily="34" charset="0"/>
              </a:rPr>
              <a:t>        +</a:t>
            </a:r>
          </a:p>
          <a:p>
            <a:pPr marL="0" indent="0">
              <a:buNone/>
            </a:pPr>
            <a:endParaRPr lang="en-NZ" sz="1400" dirty="0">
              <a:latin typeface="Arial" panose="020B0604020202020204" pitchFamily="34" charset="0"/>
              <a:cs typeface="Arial" panose="020B0604020202020204" pitchFamily="34" charset="0"/>
            </a:endParaRPr>
          </a:p>
          <a:p>
            <a:pPr marL="0" indent="0">
              <a:buNone/>
            </a:pPr>
            <a:endParaRPr lang="en-NZ" sz="1400" dirty="0">
              <a:latin typeface="Arial" panose="020B0604020202020204" pitchFamily="34" charset="0"/>
              <a:cs typeface="Arial" panose="020B0604020202020204" pitchFamily="34" charset="0"/>
            </a:endParaRPr>
          </a:p>
          <a:p>
            <a:pPr marL="0" indent="0">
              <a:buNone/>
            </a:pPr>
            <a:endParaRPr lang="en-NZ" sz="1400" dirty="0">
              <a:latin typeface="Arial" panose="020B0604020202020204" pitchFamily="34" charset="0"/>
              <a:cs typeface="Arial" panose="020B0604020202020204" pitchFamily="34" charset="0"/>
            </a:endParaRPr>
          </a:p>
          <a:p>
            <a:pPr marL="0" indent="0">
              <a:buNone/>
            </a:pPr>
            <a:r>
              <a:rPr lang="en-NZ" sz="2000" b="1" dirty="0">
                <a:latin typeface="Arial" panose="020B0604020202020204" pitchFamily="34" charset="0"/>
                <a:cs typeface="Arial" panose="020B0604020202020204" pitchFamily="34" charset="0"/>
              </a:rPr>
              <a:t>Finish the problem</a:t>
            </a:r>
          </a:p>
          <a:p>
            <a:pPr marL="0" indent="0">
              <a:buNone/>
            </a:pPr>
            <a:r>
              <a:rPr lang="en-NZ" sz="1400" dirty="0">
                <a:latin typeface="Arial" panose="020B0604020202020204" pitchFamily="34" charset="0"/>
                <a:cs typeface="Arial" panose="020B0604020202020204" pitchFamily="34" charset="0"/>
              </a:rPr>
              <a:t>          </a:t>
            </a:r>
          </a:p>
        </p:txBody>
      </p:sp>
      <p:cxnSp>
        <p:nvCxnSpPr>
          <p:cNvPr id="21" name="Straight Connector 20">
            <a:extLst>
              <a:ext uri="{FF2B5EF4-FFF2-40B4-BE49-F238E27FC236}">
                <a16:creationId xmlns:a16="http://schemas.microsoft.com/office/drawing/2014/main" id="{281108C5-A628-D593-BEFD-54BE0D0731AA}"/>
              </a:ext>
            </a:extLst>
          </p:cNvPr>
          <p:cNvCxnSpPr>
            <a:cxnSpLocks/>
          </p:cNvCxnSpPr>
          <p:nvPr/>
        </p:nvCxnSpPr>
        <p:spPr>
          <a:xfrm>
            <a:off x="6196567" y="5596855"/>
            <a:ext cx="822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D15548-710F-F909-2A2E-42A3DB6FC48C}"/>
              </a:ext>
            </a:extLst>
          </p:cNvPr>
          <p:cNvCxnSpPr>
            <a:cxnSpLocks/>
          </p:cNvCxnSpPr>
          <p:nvPr/>
        </p:nvCxnSpPr>
        <p:spPr>
          <a:xfrm>
            <a:off x="6196567" y="5949194"/>
            <a:ext cx="822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67BD10E-0D7B-D432-5E2E-A50BFD4F9D1E}"/>
              </a:ext>
            </a:extLst>
          </p:cNvPr>
          <p:cNvCxnSpPr/>
          <p:nvPr/>
        </p:nvCxnSpPr>
        <p:spPr>
          <a:xfrm>
            <a:off x="8046179" y="1726282"/>
            <a:ext cx="0" cy="4751344"/>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07436B4-F49B-90D3-E615-E6513F2D8234}"/>
              </a:ext>
            </a:extLst>
          </p:cNvPr>
          <p:cNvSpPr txBox="1"/>
          <p:nvPr/>
        </p:nvSpPr>
        <p:spPr>
          <a:xfrm>
            <a:off x="8317453" y="1788584"/>
            <a:ext cx="1568739" cy="1938992"/>
          </a:xfrm>
          <a:prstGeom prst="rect">
            <a:avLst/>
          </a:prstGeom>
          <a:noFill/>
        </p:spPr>
        <p:txBody>
          <a:bodyPr wrap="square">
            <a:spAutoFit/>
          </a:bodyPr>
          <a:lstStyle/>
          <a:p>
            <a:pPr marL="0" indent="0">
              <a:buNone/>
            </a:pPr>
            <a:r>
              <a:rPr lang="en-NZ" sz="2400" dirty="0">
                <a:latin typeface="Arial" panose="020B0604020202020204" pitchFamily="34" charset="0"/>
                <a:cs typeface="Arial" panose="020B0604020202020204" pitchFamily="34" charset="0"/>
              </a:rPr>
              <a:t>125 x  8 =</a:t>
            </a:r>
          </a:p>
          <a:p>
            <a:pPr marL="0" indent="0">
              <a:buNone/>
            </a:pPr>
            <a:r>
              <a:rPr lang="en-NZ" sz="2400" dirty="0">
                <a:solidFill>
                  <a:srgbClr val="FF0000"/>
                </a:solidFill>
                <a:latin typeface="Arial" panose="020B0604020202020204" pitchFamily="34" charset="0"/>
                <a:cs typeface="Arial" panose="020B0604020202020204" pitchFamily="34" charset="0"/>
              </a:rPr>
              <a:t>1</a:t>
            </a:r>
            <a:r>
              <a:rPr lang="en-NZ" sz="2400" dirty="0">
                <a:solidFill>
                  <a:schemeClr val="accent1"/>
                </a:solidFill>
                <a:latin typeface="Arial" panose="020B0604020202020204" pitchFamily="34" charset="0"/>
                <a:cs typeface="Arial" panose="020B0604020202020204" pitchFamily="34" charset="0"/>
              </a:rPr>
              <a:t>2</a:t>
            </a:r>
            <a:r>
              <a:rPr lang="en-NZ" sz="2400" dirty="0">
                <a:solidFill>
                  <a:schemeClr val="accent6">
                    <a:lumMod val="75000"/>
                  </a:schemeClr>
                </a:solidFill>
                <a:latin typeface="Arial" panose="020B0604020202020204" pitchFamily="34" charset="0"/>
                <a:cs typeface="Arial" panose="020B0604020202020204" pitchFamily="34" charset="0"/>
              </a:rPr>
              <a:t>5 </a:t>
            </a:r>
            <a:r>
              <a:rPr lang="en-NZ" sz="2400" dirty="0">
                <a:latin typeface="Arial" panose="020B0604020202020204" pitchFamily="34" charset="0"/>
                <a:cs typeface="Arial" panose="020B0604020202020204" pitchFamily="34" charset="0"/>
              </a:rPr>
              <a:t>x  8 =</a:t>
            </a:r>
          </a:p>
          <a:p>
            <a:pPr marL="0" indent="0">
              <a:buNone/>
            </a:pPr>
            <a:r>
              <a:rPr lang="en-NZ" sz="2400" dirty="0">
                <a:solidFill>
                  <a:srgbClr val="FF0000"/>
                </a:solidFill>
                <a:latin typeface="Arial" panose="020B0604020202020204" pitchFamily="34" charset="0"/>
                <a:cs typeface="Arial" panose="020B0604020202020204" pitchFamily="34" charset="0"/>
              </a:rPr>
              <a:t>100</a:t>
            </a:r>
            <a:r>
              <a:rPr lang="en-NZ" sz="2400" dirty="0">
                <a:solidFill>
                  <a:schemeClr val="accent6">
                    <a:lumMod val="75000"/>
                  </a:schemeClr>
                </a:solidFill>
                <a:latin typeface="Arial" panose="020B0604020202020204" pitchFamily="34" charset="0"/>
                <a:cs typeface="Arial" panose="020B0604020202020204" pitchFamily="34" charset="0"/>
              </a:rPr>
              <a:t> </a:t>
            </a:r>
            <a:r>
              <a:rPr lang="en-NZ" sz="2400" dirty="0">
                <a:latin typeface="Arial" panose="020B0604020202020204" pitchFamily="34" charset="0"/>
                <a:cs typeface="Arial" panose="020B0604020202020204" pitchFamily="34" charset="0"/>
              </a:rPr>
              <a:t>x  8 = </a:t>
            </a:r>
          </a:p>
          <a:p>
            <a:pPr marL="0" indent="0">
              <a:buNone/>
            </a:pPr>
            <a:r>
              <a:rPr lang="en-NZ" sz="2400" dirty="0">
                <a:solidFill>
                  <a:schemeClr val="accent1"/>
                </a:solidFill>
                <a:latin typeface="Arial" panose="020B0604020202020204" pitchFamily="34" charset="0"/>
                <a:cs typeface="Arial" panose="020B0604020202020204" pitchFamily="34" charset="0"/>
              </a:rPr>
              <a:t>  20</a:t>
            </a:r>
            <a:r>
              <a:rPr lang="en-NZ" sz="2400" dirty="0">
                <a:latin typeface="Arial" panose="020B0604020202020204" pitchFamily="34" charset="0"/>
                <a:cs typeface="Arial" panose="020B0604020202020204" pitchFamily="34" charset="0"/>
              </a:rPr>
              <a:t> x  8 = </a:t>
            </a:r>
          </a:p>
          <a:p>
            <a:r>
              <a:rPr lang="en-NZ" sz="2400" dirty="0">
                <a:solidFill>
                  <a:schemeClr val="accent6">
                    <a:lumMod val="75000"/>
                  </a:schemeClr>
                </a:solidFill>
                <a:latin typeface="Arial" panose="020B0604020202020204" pitchFamily="34" charset="0"/>
                <a:cs typeface="Arial" panose="020B0604020202020204" pitchFamily="34" charset="0"/>
              </a:rPr>
              <a:t>    5</a:t>
            </a:r>
            <a:r>
              <a:rPr lang="en-NZ" sz="2400" dirty="0">
                <a:latin typeface="Arial" panose="020B0604020202020204" pitchFamily="34" charset="0"/>
                <a:cs typeface="Arial" panose="020B0604020202020204" pitchFamily="34" charset="0"/>
              </a:rPr>
              <a:t> x  8 =</a:t>
            </a:r>
          </a:p>
        </p:txBody>
      </p:sp>
      <p:cxnSp>
        <p:nvCxnSpPr>
          <p:cNvPr id="26" name="Straight Connector 25">
            <a:extLst>
              <a:ext uri="{FF2B5EF4-FFF2-40B4-BE49-F238E27FC236}">
                <a16:creationId xmlns:a16="http://schemas.microsoft.com/office/drawing/2014/main" id="{D6E0480E-9BCF-62BC-150A-2E6D85E18DA3}"/>
              </a:ext>
            </a:extLst>
          </p:cNvPr>
          <p:cNvCxnSpPr/>
          <p:nvPr/>
        </p:nvCxnSpPr>
        <p:spPr>
          <a:xfrm>
            <a:off x="10034224" y="1726282"/>
            <a:ext cx="0" cy="4751344"/>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FAF39CC-D534-DC6F-9945-6BEDE5E8965B}"/>
              </a:ext>
            </a:extLst>
          </p:cNvPr>
          <p:cNvSpPr txBox="1"/>
          <p:nvPr/>
        </p:nvSpPr>
        <p:spPr>
          <a:xfrm>
            <a:off x="10192325" y="1825298"/>
            <a:ext cx="1763197" cy="830997"/>
          </a:xfrm>
          <a:prstGeom prst="rect">
            <a:avLst/>
          </a:prstGeom>
          <a:noFill/>
        </p:spPr>
        <p:txBody>
          <a:bodyPr wrap="square">
            <a:spAutoFit/>
          </a:bodyPr>
          <a:lstStyle/>
          <a:p>
            <a:pPr marL="0" indent="0">
              <a:buNone/>
            </a:pPr>
            <a:r>
              <a:rPr lang="en-NZ" sz="2400" dirty="0">
                <a:latin typeface="Arial" panose="020B0604020202020204" pitchFamily="34" charset="0"/>
                <a:cs typeface="Arial" panose="020B0604020202020204" pitchFamily="34" charset="0"/>
              </a:rPr>
              <a:t>413 x  8 =</a:t>
            </a:r>
          </a:p>
          <a:p>
            <a:pPr marL="0" indent="0">
              <a:buNone/>
            </a:pPr>
            <a:r>
              <a:rPr lang="en-NZ" sz="2400" dirty="0">
                <a:solidFill>
                  <a:srgbClr val="FF0000"/>
                </a:solidFill>
                <a:latin typeface="Arial" panose="020B0604020202020204" pitchFamily="34" charset="0"/>
                <a:cs typeface="Arial" panose="020B0604020202020204" pitchFamily="34" charset="0"/>
              </a:rPr>
              <a:t>4</a:t>
            </a:r>
            <a:r>
              <a:rPr lang="en-NZ" sz="2400" dirty="0">
                <a:solidFill>
                  <a:schemeClr val="accent1"/>
                </a:solidFill>
                <a:latin typeface="Arial" panose="020B0604020202020204" pitchFamily="34" charset="0"/>
                <a:cs typeface="Arial" panose="020B0604020202020204" pitchFamily="34" charset="0"/>
              </a:rPr>
              <a:t>1</a:t>
            </a:r>
            <a:r>
              <a:rPr lang="en-NZ" sz="2400" dirty="0">
                <a:solidFill>
                  <a:schemeClr val="accent6">
                    <a:lumMod val="75000"/>
                  </a:schemeClr>
                </a:solidFill>
                <a:latin typeface="Arial" panose="020B0604020202020204" pitchFamily="34" charset="0"/>
                <a:cs typeface="Arial" panose="020B0604020202020204" pitchFamily="34" charset="0"/>
              </a:rPr>
              <a:t>3 </a:t>
            </a:r>
            <a:r>
              <a:rPr lang="en-NZ" sz="2400" dirty="0">
                <a:latin typeface="Arial" panose="020B0604020202020204" pitchFamily="34" charset="0"/>
                <a:cs typeface="Arial" panose="020B0604020202020204" pitchFamily="34" charset="0"/>
              </a:rPr>
              <a:t>x  8 =</a:t>
            </a:r>
          </a:p>
        </p:txBody>
      </p:sp>
      <p:sp>
        <p:nvSpPr>
          <p:cNvPr id="30" name="TextBox 29">
            <a:extLst>
              <a:ext uri="{FF2B5EF4-FFF2-40B4-BE49-F238E27FC236}">
                <a16:creationId xmlns:a16="http://schemas.microsoft.com/office/drawing/2014/main" id="{55DDEFC3-D468-D0A5-D602-0D55E01DD3FA}"/>
              </a:ext>
            </a:extLst>
          </p:cNvPr>
          <p:cNvSpPr txBox="1"/>
          <p:nvPr/>
        </p:nvSpPr>
        <p:spPr>
          <a:xfrm>
            <a:off x="8182686" y="5662621"/>
            <a:ext cx="1703505" cy="707886"/>
          </a:xfrm>
          <a:prstGeom prst="rect">
            <a:avLst/>
          </a:prstGeom>
          <a:noFill/>
        </p:spPr>
        <p:txBody>
          <a:bodyPr wrap="square">
            <a:spAutoFit/>
          </a:bodyPr>
          <a:lstStyle/>
          <a:p>
            <a:pPr marL="0" indent="0" algn="ctr">
              <a:buNone/>
            </a:pPr>
            <a:r>
              <a:rPr lang="en-NZ" sz="2000" b="1" dirty="0">
                <a:latin typeface="Arial" panose="020B0604020202020204" pitchFamily="34" charset="0"/>
                <a:cs typeface="Arial" panose="020B0604020202020204" pitchFamily="34" charset="0"/>
              </a:rPr>
              <a:t>Finish the </a:t>
            </a:r>
          </a:p>
          <a:p>
            <a:pPr marL="0" indent="0" algn="ctr">
              <a:buNone/>
            </a:pPr>
            <a:r>
              <a:rPr lang="en-NZ" sz="2000" b="1" dirty="0">
                <a:latin typeface="Arial" panose="020B0604020202020204" pitchFamily="34" charset="0"/>
                <a:cs typeface="Arial" panose="020B0604020202020204" pitchFamily="34" charset="0"/>
              </a:rPr>
              <a:t>problem</a:t>
            </a:r>
          </a:p>
        </p:txBody>
      </p:sp>
      <p:sp>
        <p:nvSpPr>
          <p:cNvPr id="32" name="TextBox 31">
            <a:extLst>
              <a:ext uri="{FF2B5EF4-FFF2-40B4-BE49-F238E27FC236}">
                <a16:creationId xmlns:a16="http://schemas.microsoft.com/office/drawing/2014/main" id="{9DC1FAA8-4892-F0FB-8F9B-B4E98380EBC9}"/>
              </a:ext>
            </a:extLst>
          </p:cNvPr>
          <p:cNvSpPr txBox="1"/>
          <p:nvPr/>
        </p:nvSpPr>
        <p:spPr>
          <a:xfrm>
            <a:off x="10189944" y="5666532"/>
            <a:ext cx="1620878" cy="707886"/>
          </a:xfrm>
          <a:prstGeom prst="rect">
            <a:avLst/>
          </a:prstGeom>
          <a:noFill/>
        </p:spPr>
        <p:txBody>
          <a:bodyPr wrap="square">
            <a:spAutoFit/>
          </a:bodyPr>
          <a:lstStyle/>
          <a:p>
            <a:pPr marL="0" indent="0" algn="ctr">
              <a:buNone/>
            </a:pPr>
            <a:r>
              <a:rPr lang="en-NZ" sz="2000" b="1" dirty="0">
                <a:latin typeface="Arial" panose="020B0604020202020204" pitchFamily="34" charset="0"/>
                <a:cs typeface="Arial" panose="020B0604020202020204" pitchFamily="34" charset="0"/>
              </a:rPr>
              <a:t>Finish the problem</a:t>
            </a:r>
          </a:p>
        </p:txBody>
      </p:sp>
      <p:sp>
        <p:nvSpPr>
          <p:cNvPr id="8" name="Rectangle: Rounded Corners 7">
            <a:extLst>
              <a:ext uri="{FF2B5EF4-FFF2-40B4-BE49-F238E27FC236}">
                <a16:creationId xmlns:a16="http://schemas.microsoft.com/office/drawing/2014/main" id="{035A8553-D4FA-AF5F-70E8-187E19EEF4B1}"/>
              </a:ext>
            </a:extLst>
          </p:cNvPr>
          <p:cNvSpPr/>
          <p:nvPr/>
        </p:nvSpPr>
        <p:spPr>
          <a:xfrm>
            <a:off x="-435528" y="305376"/>
            <a:ext cx="5930356" cy="757446"/>
          </a:xfrm>
          <a:prstGeom prst="roundRect">
            <a:avLst>
              <a:gd name="adj" fmla="val 5000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39750"/>
            <a:r>
              <a:rPr lang="en-NZ" sz="3200" b="1">
                <a:latin typeface="Arial" panose="020B0604020202020204" pitchFamily="34" charset="0"/>
                <a:cs typeface="Arial" panose="020B0604020202020204" pitchFamily="34" charset="0"/>
              </a:rPr>
              <a:t>Worked Example Effect</a:t>
            </a:r>
          </a:p>
        </p:txBody>
      </p:sp>
    </p:spTree>
    <p:extLst>
      <p:ext uri="{BB962C8B-B14F-4D97-AF65-F5344CB8AC3E}">
        <p14:creationId xmlns:p14="http://schemas.microsoft.com/office/powerpoint/2010/main" val="1658301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829d144-9c43-4cdb-9d41-bddd09090118">MoEd-754590253-29733</_dlc_DocId>
    <_dlc_DocIdUrl xmlns="3829d144-9c43-4cdb-9d41-bddd09090118">
      <Url>https://educationgovtnz.sharepoint.com/sites/OCH-PR/_layouts/15/DocIdRedir.aspx?ID=MoEd-754590253-29733</Url>
      <Description>MoEd-754590253-29733</Description>
    </_dlc_DocIdUrl>
    <lcf76f155ced4ddcb4097134ff3c332f xmlns="85e774ce-332f-4989-8545-610a184bc5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62D5A036B79343B4FB66B7DC010860" ma:contentTypeVersion="2" ma:contentTypeDescription="Create a new document." ma:contentTypeScope="" ma:versionID="961603fafda4d91073cfd67c73cb0306">
  <xsd:schema xmlns:xsd="http://www.w3.org/2001/XMLSchema" xmlns:xs="http://www.w3.org/2001/XMLSchema" xmlns:p="http://schemas.microsoft.com/office/2006/metadata/properties" xmlns:ns2="3829d144-9c43-4cdb-9d41-bddd09090118" xmlns:ns3="85e774ce-332f-4989-8545-610a184bc5ce" targetNamespace="http://schemas.microsoft.com/office/2006/metadata/properties" ma:root="true" ma:fieldsID="f06a98b9012a98fbf5726965fa810152" ns2:_="" ns3:_="">
    <xsd:import namespace="3829d144-9c43-4cdb-9d41-bddd09090118"/>
    <xsd:import namespace="85e774ce-332f-4989-8545-610a184bc5ce"/>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9d144-9c43-4cdb-9d41-bddd09090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5e774ce-332f-4989-8545-610a184bc5ce" elementFormDefault="qualified">
    <xsd:import namespace="http://schemas.microsoft.com/office/2006/documentManagement/types"/>
    <xsd:import namespace="http://schemas.microsoft.com/office/infopath/2007/PartnerControls"/>
    <xsd:element name="lcf76f155ced4ddcb4097134ff3c332f" ma:index="11"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9F52AB2-1F4E-40A9-8F3D-F8A4AF236B3C}">
  <ds:schemaRefs>
    <ds:schemaRef ds:uri="http://schemas.microsoft.com/office/2006/documentManagement/types"/>
    <ds:schemaRef ds:uri="http://purl.org/dc/elements/1.1/"/>
    <ds:schemaRef ds:uri="http://schemas.openxmlformats.org/package/2006/metadata/core-properties"/>
    <ds:schemaRef ds:uri="d267a1a7-8edd-4111-a118-4a206d87cecc"/>
    <ds:schemaRef ds:uri="http://purl.org/dc/dcmitype/"/>
    <ds:schemaRef ds:uri="aec644bf-440b-42e9-b2d3-10ae6f1adeb9"/>
    <ds:schemaRef ds:uri="http://schemas.microsoft.com/office/2006/metadata/properties"/>
    <ds:schemaRef ds:uri="http://schemas.microsoft.com/office/infopath/2007/PartnerControls"/>
    <ds:schemaRef ds:uri="http://www.w3.org/XML/1998/namespace"/>
    <ds:schemaRef ds:uri="http://purl.org/dc/terms/"/>
    <ds:schemaRef ds:uri="3829d144-9c43-4cdb-9d41-bddd09090118"/>
    <ds:schemaRef ds:uri="85e774ce-332f-4989-8545-610a184bc5ce"/>
  </ds:schemaRefs>
</ds:datastoreItem>
</file>

<file path=customXml/itemProps2.xml><?xml version="1.0" encoding="utf-8"?>
<ds:datastoreItem xmlns:ds="http://schemas.openxmlformats.org/officeDocument/2006/customXml" ds:itemID="{E7A2CF69-5084-4905-B085-B94CB7D5A71A}">
  <ds:schemaRefs>
    <ds:schemaRef ds:uri="http://schemas.microsoft.com/sharepoint/v3/contenttype/forms"/>
  </ds:schemaRefs>
</ds:datastoreItem>
</file>

<file path=customXml/itemProps3.xml><?xml version="1.0" encoding="utf-8"?>
<ds:datastoreItem xmlns:ds="http://schemas.openxmlformats.org/officeDocument/2006/customXml" ds:itemID="{A1790F61-241E-459C-A617-001B2C728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9d144-9c43-4cdb-9d41-bddd09090118"/>
    <ds:schemaRef ds:uri="85e774ce-332f-4989-8545-610a184bc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FF6C4D0-E422-4AC6-B510-50FB46E9394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63</TotalTime>
  <Words>5843</Words>
  <Application>Microsoft Office PowerPoint</Application>
  <PresentationFormat>Widescreen</PresentationFormat>
  <Paragraphs>555</Paragraphs>
  <Slides>42</Slides>
  <Notes>31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Consolas</vt:lpstr>
      <vt:lpstr>Courier New</vt:lpstr>
      <vt:lpstr>Open Sans</vt:lpstr>
      <vt:lpstr>Segoe UI</vt:lpstr>
      <vt:lpstr>Office Theme</vt:lpstr>
      <vt:lpstr> Introducing and exploring the Science of Learning  2024 teacher-only day resource</vt:lpstr>
      <vt:lpstr>PowerPoint Presentation</vt:lpstr>
      <vt:lpstr>PowerPoint Presentation</vt:lpstr>
      <vt:lpstr>PowerPoint Presentation</vt:lpstr>
      <vt:lpstr>PowerPoint Presentation</vt:lpstr>
      <vt:lpstr>PowerPoint Presentation</vt:lpstr>
      <vt:lpstr>In this section, you can see some examples of explicit teaching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Emotions and learning</vt:lpstr>
      <vt:lpstr>PowerPoint Presentation</vt:lpstr>
      <vt:lpstr>PowerPoint Presentation</vt:lpstr>
      <vt:lpstr>Structured literacy approaches from a science of learning perspective</vt:lpstr>
      <vt:lpstr>PowerPoint Presentation</vt:lpstr>
      <vt:lpstr>What is the Science of Learning?</vt:lpstr>
      <vt:lpstr>PowerPoint Presentation</vt:lpstr>
      <vt:lpstr>PowerPoint Presentation</vt:lpstr>
      <vt:lpstr>What is the Science of Learning?</vt:lpstr>
      <vt:lpstr>PowerPoint Presentation</vt:lpstr>
      <vt:lpstr>PowerPoint Presentation</vt:lpstr>
      <vt:lpstr>What is the Science of Learning?</vt:lpstr>
      <vt:lpstr>PowerPoint Presentation</vt:lpstr>
      <vt:lpstr>PowerPoint Presentation</vt:lpstr>
      <vt:lpstr>PowerPoint Presentation</vt:lpstr>
      <vt:lpstr>PowerPoint Presentation</vt:lpstr>
      <vt:lpstr>PowerPoint Presentation</vt:lpstr>
      <vt:lpstr>PowerPoint Presentation</vt:lpstr>
      <vt:lpstr>Example: Scope and sequence</vt:lpstr>
      <vt:lpstr>What is the Science of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and exploring The Science of Learning  2024 teacher-only day activity</dc:title>
  <dc:creator>Tim Corbett</dc:creator>
  <cp:lastModifiedBy>Katherine Seator</cp:lastModifiedBy>
  <cp:revision>3</cp:revision>
  <dcterms:created xsi:type="dcterms:W3CDTF">2024-04-22T23:22:59Z</dcterms:created>
  <dcterms:modified xsi:type="dcterms:W3CDTF">2024-05-24T02:46:53Z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0x010100D562D5A036B79343B4FB66B7DC010860</vt:lpwstr>
  </property>
  <property fmtid="{D5CDD505-2E9C-101B-9397-08002B2CF9AE}" pid="3" name="_dlc_DocIdItemGuid">
    <vt:lpwstr>dacb26ed-6988-4928-9023-7d1b4f8fa510</vt:lpwstr>
  </property>
  <property fmtid="{D5CDD505-2E9C-101B-9397-08002B2CF9AE}" pid="4" name="j560beb70aea488fb091e84adbb32566">
    <vt:lpwstr/>
  </property>
  <property fmtid="{D5CDD505-2E9C-101B-9397-08002B2CF9AE}" pid="5" name="Ministerial_x0020_Type">
    <vt:lpwstr/>
  </property>
  <property fmtid="{D5CDD505-2E9C-101B-9397-08002B2CF9AE}" pid="6" name="Property_x0020_Management_x0020_Activity">
    <vt:lpwstr/>
  </property>
  <property fmtid="{D5CDD505-2E9C-101B-9397-08002B2CF9AE}" pid="7" name="MediaServiceImageTags">
    <vt:lpwstr/>
  </property>
  <property fmtid="{D5CDD505-2E9C-101B-9397-08002B2CF9AE}" pid="8" name="Record Activity">
    <vt:lpwstr/>
  </property>
  <property fmtid="{D5CDD505-2E9C-101B-9397-08002B2CF9AE}" pid="9" name="CalendarYear">
    <vt:lpwstr/>
  </property>
  <property fmtid="{D5CDD505-2E9C-101B-9397-08002B2CF9AE}" pid="10" name="lcf76f155ced4ddcb4097134ff3c332f">
    <vt:lpwstr/>
  </property>
  <property fmtid="{D5CDD505-2E9C-101B-9397-08002B2CF9AE}" pid="11" name="FinancialYear">
    <vt:lpwstr/>
  </property>
  <property fmtid="{D5CDD505-2E9C-101B-9397-08002B2CF9AE}" pid="12" name="ce139978aae645acb1db0a0e0d3df2f5">
    <vt:lpwstr/>
  </property>
  <property fmtid="{D5CDD505-2E9C-101B-9397-08002B2CF9AE}" pid="13" name="Property Management Activity">
    <vt:lpwstr/>
  </property>
  <property fmtid="{D5CDD505-2E9C-101B-9397-08002B2CF9AE}" pid="14" name="Ministerial Type">
    <vt:lpwstr/>
  </property>
  <property fmtid="{D5CDD505-2E9C-101B-9397-08002B2CF9AE}" pid="15" name="SharedWithUsers">
    <vt:lpwstr>333;#Nicole Canseco</vt:lpwstr>
  </property>
  <property fmtid="{D5CDD505-2E9C-101B-9397-08002B2CF9AE}" pid="16" name="fe32fea2dcd0450282d3e9c17d689dec">
    <vt:lpwstr>English|d3c9c27e-eb55-4a09-aad0-5691e9600de7</vt:lpwstr>
  </property>
  <property fmtid="{D5CDD505-2E9C-101B-9397-08002B2CF9AE}" pid="17" name="Resource Type_">
    <vt:lpwstr>430;#Media/Images/Visuals|cb99e193-7582-4286-b88a-aa73ab50b87e</vt:lpwstr>
  </property>
  <property fmtid="{D5CDD505-2E9C-101B-9397-08002B2CF9AE}" pid="18" name="ResourceLanguage">
    <vt:lpwstr>13;#English|d3c9c27e-eb55-4a09-aad0-5691e9600de7</vt:lpwstr>
  </property>
  <property fmtid="{D5CDD505-2E9C-101B-9397-08002B2CF9AE}" pid="19" name="TaxCatchAll">
    <vt:lpwstr>13;#English|d3c9c27e-eb55-4a09-aad0-5691e9600de7;#75;#School leaders|fd0d4626-5c42-4bcb-8f64-d11366c325dc;#102;#Kaiako|ad728c81-b8eb-47e6-bc0b-c55f7181f259;#430;#Media/Images/Visuals|cb99e193-7582-4286-b88a-aa73ab50b87e</vt:lpwstr>
  </property>
  <property fmtid="{D5CDD505-2E9C-101B-9397-08002B2CF9AE}" pid="20" name="IntendedUserRole">
    <vt:lpwstr>102;#Kaiako|ad728c81-b8eb-47e6-bc0b-c55f7181f259;#75;#School leaders|fd0d4626-5c42-4bcb-8f64-d11366c325dc</vt:lpwstr>
  </property>
  <property fmtid="{D5CDD505-2E9C-101B-9397-08002B2CF9AE}" pid="21" name="ResourceID">
    <vt:lpwstr>dd8e5b15-b446-425e-9e1c-3468c5a08dea</vt:lpwstr>
  </property>
  <property fmtid="{D5CDD505-2E9C-101B-9397-08002B2CF9AE}" pid="22" name="of0e76a51cd94ba3beb965931c0e08dc">
    <vt:lpwstr>Kaiako|ad728c81-b8eb-47e6-bc0b-c55f7181f259;School leaders|fd0d4626-5c42-4bcb-8f64-d11366c325dc</vt:lpwstr>
  </property>
  <property fmtid="{D5CDD505-2E9C-101B-9397-08002B2CF9AE}" pid="23" name="n383a475e4b74ed192f706464f963d3e">
    <vt:lpwstr>Media/Images/Visuals|cb99e193-7582-4286-b88a-aa73ab50b87e</vt:lpwstr>
  </property>
</Properties>
</file>